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34"/>
  </p:notesMasterIdLst>
  <p:sldIdLst>
    <p:sldId id="298" r:id="rId6"/>
    <p:sldId id="299" r:id="rId7"/>
    <p:sldId id="281" r:id="rId8"/>
    <p:sldId id="259" r:id="rId9"/>
    <p:sldId id="260" r:id="rId10"/>
    <p:sldId id="282" r:id="rId11"/>
    <p:sldId id="262" r:id="rId12"/>
    <p:sldId id="300" r:id="rId13"/>
    <p:sldId id="301" r:id="rId14"/>
    <p:sldId id="302" r:id="rId15"/>
    <p:sldId id="304" r:id="rId16"/>
    <p:sldId id="303" r:id="rId17"/>
    <p:sldId id="305" r:id="rId18"/>
    <p:sldId id="306" r:id="rId19"/>
    <p:sldId id="307" r:id="rId20"/>
    <p:sldId id="308" r:id="rId21"/>
    <p:sldId id="319" r:id="rId22"/>
    <p:sldId id="314" r:id="rId23"/>
    <p:sldId id="309" r:id="rId24"/>
    <p:sldId id="310" r:id="rId25"/>
    <p:sldId id="312" r:id="rId26"/>
    <p:sldId id="320" r:id="rId27"/>
    <p:sldId id="315" r:id="rId28"/>
    <p:sldId id="316" r:id="rId29"/>
    <p:sldId id="317" r:id="rId30"/>
    <p:sldId id="318" r:id="rId31"/>
    <p:sldId id="321" r:id="rId32"/>
    <p:sldId id="311" r:id="rId33"/>
  </p:sldIdLst>
  <p:sldSz cx="18288000" cy="10287000"/>
  <p:notesSz cx="10287000" cy="18288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맑은 고딕" panose="020B0503020000020004" pitchFamily="50" charset="-12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EC0"/>
    <a:srgbClr val="077A32"/>
    <a:srgbClr val="4C4747"/>
    <a:srgbClr val="585BBF"/>
    <a:srgbClr val="385D8A"/>
    <a:srgbClr val="8D8FD4"/>
    <a:srgbClr val="7174C9"/>
    <a:srgbClr val="7984AD"/>
    <a:srgbClr val="F7F2FA"/>
    <a:srgbClr val="484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28"/>
    <p:restoredTop sz="96353" autoAdjust="0"/>
  </p:normalViewPr>
  <p:slideViewPr>
    <p:cSldViewPr snapToGrid="0">
      <p:cViewPr>
        <p:scale>
          <a:sx n="68" d="100"/>
          <a:sy n="68" d="100"/>
        </p:scale>
        <p:origin x="804" y="5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5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B1791-0449-4B5C-A8D2-867F0A1AA85C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398BC-3C3A-4739-8131-64C0C56C3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41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3120F-648A-4AB9-AEC5-235FD220FBE6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0380-054B-4222-8036-74391D3CC4B2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9F72-38AF-463C-A877-211C2324F97F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B506B-E489-4A10-A539-CC025DD2413D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4922-46C4-487D-B74B-F2CF9BFA3E93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3B4-DCD0-4CBE-A51C-15853D7DDF19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382-1B55-4BBF-A91F-77C4E9343A77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0EFD-A19C-4BD0-BC7E-D02B32F0C36A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2990-5D94-4F75-8899-6F605476A0BC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BBFDE-D42F-44DD-97A2-AF78B74E6D0D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1644-D12A-42D8-A000-687FA0C03256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453E-0453-4BA1-96C2-CA62FC815CA8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A4594-4A2E-4F3D-9B4D-93F1F94DE582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9688A-FE65-4457-AC72-BE2AFA0A30BF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4F3F-D680-4C91-A320-263FDC7366DD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27D9-3EC8-462B-A412-C4F5C5683881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EF552-62D3-4A38-8712-F7A8899A2E5D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D43F-E4A6-4CC0-88A9-068D5DDA77EB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C5A8E-E7B7-4EA1-BC5B-7B54108890EB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29E-C4BC-45AD-B582-CFF1E92434F3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72EE-8703-4873-99D8-4E177E404E05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590AB-15CE-429A-86E5-68AFBD3DB7A1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6D860-9470-46C1-8B92-8326608FD8CE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273AD-7DF4-4BE9-8CB0-9A691005E791}" type="datetime1">
              <a:rPr lang="ko-KR" altLang="en-US" smtClean="0"/>
              <a:t>2022-10-19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7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4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9.png"/><Relationship Id="rId5" Type="http://schemas.openxmlformats.org/officeDocument/2006/relationships/image" Target="../media/image44.jpeg"/><Relationship Id="rId10" Type="http://schemas.openxmlformats.org/officeDocument/2006/relationships/image" Target="../media/image48.svg"/><Relationship Id="rId4" Type="http://schemas.openxmlformats.org/officeDocument/2006/relationships/image" Target="../media/image41.pn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914400" y="298427"/>
            <a:ext cx="5585291" cy="5531113"/>
            <a:chOff x="-1047619" y="-1551872"/>
            <a:chExt cx="5585291" cy="55311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146" y="7075653"/>
            <a:ext cx="4349626" cy="4307435"/>
            <a:chOff x="14137146" y="7075653"/>
            <a:chExt cx="4349626" cy="4307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146" y="7075653"/>
              <a:ext cx="4349626" cy="430743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C8F79A-D543-8C37-1F7A-2E589326F8DE}"/>
              </a:ext>
            </a:extLst>
          </p:cNvPr>
          <p:cNvGrpSpPr/>
          <p:nvPr/>
        </p:nvGrpSpPr>
        <p:grpSpPr>
          <a:xfrm>
            <a:off x="-152400" y="2084763"/>
            <a:ext cx="14782800" cy="1631216"/>
            <a:chOff x="-557682" y="7243817"/>
            <a:chExt cx="13155032" cy="16312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557682" y="7963436"/>
              <a:ext cx="2012909" cy="191978"/>
              <a:chOff x="-557682" y="7963436"/>
              <a:chExt cx="2012909" cy="19197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-557682" y="7963436"/>
                <a:ext cx="2012909" cy="191978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1455227" y="7243817"/>
              <a:ext cx="11142123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0" b="1" dirty="0">
                  <a:solidFill>
                    <a:srgbClr val="4C50B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S-Core Dream 5 Medium" pitchFamily="34" charset="0"/>
                </a:rPr>
                <a:t>수어 통번역 시스템</a:t>
              </a:r>
              <a:endParaRPr lang="en-US" sz="10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386881-BD75-0C6E-776D-443670084DC3}"/>
              </a:ext>
            </a:extLst>
          </p:cNvPr>
          <p:cNvGrpSpPr/>
          <p:nvPr/>
        </p:nvGrpSpPr>
        <p:grpSpPr>
          <a:xfrm>
            <a:off x="11658600" y="4919494"/>
            <a:ext cx="7093488" cy="4074347"/>
            <a:chOff x="11658600" y="5260153"/>
            <a:chExt cx="7093488" cy="407434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658600" y="5941465"/>
              <a:ext cx="6650359" cy="201248"/>
              <a:chOff x="12142745" y="2123268"/>
              <a:chExt cx="6650359" cy="20124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42745" y="2123268"/>
                <a:ext cx="6650359" cy="201248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12261312" y="5260153"/>
              <a:ext cx="4426488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b="1" kern="0" spc="-2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S-Core Dream 5 Medium" pitchFamily="34" charset="0"/>
                </a:rPr>
                <a:t>설계 및 프로젝트 기본 II</a:t>
              </a:r>
              <a:endParaRPr lang="en-US" sz="3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79B732C-E6F0-7477-B644-A9F97796390F}"/>
                </a:ext>
              </a:extLst>
            </p:cNvPr>
            <p:cNvGrpSpPr/>
            <p:nvPr/>
          </p:nvGrpSpPr>
          <p:grpSpPr>
            <a:xfrm>
              <a:off x="12420600" y="6271802"/>
              <a:ext cx="6331488" cy="3062698"/>
              <a:chOff x="12261312" y="6295753"/>
              <a:chExt cx="6331488" cy="3062698"/>
            </a:xfrm>
          </p:grpSpPr>
          <p:sp>
            <p:nvSpPr>
              <p:cNvPr id="40" name="Object 40"/>
              <p:cNvSpPr txBox="1"/>
              <p:nvPr/>
            </p:nvSpPr>
            <p:spPr>
              <a:xfrm>
                <a:off x="12261312" y="6304154"/>
                <a:ext cx="5444934" cy="304641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PM 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PL 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CM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QA 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ENG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ENG</a:t>
                </a:r>
                <a:endParaRPr lang="en-US" sz="28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" name="Object 40">
                <a:extLst>
                  <a:ext uri="{FF2B5EF4-FFF2-40B4-BE49-F238E27FC236}">
                    <a16:creationId xmlns:a16="http://schemas.microsoft.com/office/drawing/2014/main" id="{90B55125-0972-FD64-8273-E44B72D2E385}"/>
                  </a:ext>
                </a:extLst>
              </p:cNvPr>
              <p:cNvSpPr txBox="1"/>
              <p:nvPr/>
            </p:nvSpPr>
            <p:spPr>
              <a:xfrm>
                <a:off x="13147866" y="6295753"/>
                <a:ext cx="5444934" cy="3062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21615007 </a:t>
                </a:r>
                <a:r>
                  <a:rPr lang="en-US" sz="2800" dirty="0" err="1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김성경</a:t>
                </a:r>
                <a:endParaRPr lang="en-US" sz="28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S-Core Dream 5 Medium" pitchFamily="34" charset="0"/>
                </a:endParaRP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19615017 박세훈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19615026 오현석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21615018 백승윤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21615012 박다원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21615016 방은서</a:t>
                </a:r>
                <a:endParaRPr lang="en-US" sz="28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7" name="Object 27">
            <a:extLst>
              <a:ext uri="{FF2B5EF4-FFF2-40B4-BE49-F238E27FC236}">
                <a16:creationId xmlns:a16="http://schemas.microsoft.com/office/drawing/2014/main" id="{E744A4EB-6B47-6F6E-97C0-173F4366D876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날짜 개체 틀 7">
            <a:extLst>
              <a:ext uri="{FF2B5EF4-FFF2-40B4-BE49-F238E27FC236}">
                <a16:creationId xmlns:a16="http://schemas.microsoft.com/office/drawing/2014/main" id="{F906CE11-FC6B-B61C-FF84-6183A2F2469A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1CD4FA-C7D6-B58B-6D8D-298B74F15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8" name="Object 27">
            <a:extLst>
              <a:ext uri="{FF2B5EF4-FFF2-40B4-BE49-F238E27FC236}">
                <a16:creationId xmlns:a16="http://schemas.microsoft.com/office/drawing/2014/main" id="{216B85FB-F185-6303-1E5D-1CF37DCB3285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3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Why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문제 발생 원인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6600D0C-AF20-D30E-0627-BBB087A0801C}"/>
              </a:ext>
            </a:extLst>
          </p:cNvPr>
          <p:cNvGrpSpPr/>
          <p:nvPr/>
        </p:nvGrpSpPr>
        <p:grpSpPr>
          <a:xfrm>
            <a:off x="3284329" y="2387701"/>
            <a:ext cx="11719340" cy="5206769"/>
            <a:chOff x="3284329" y="2586484"/>
            <a:chExt cx="11719340" cy="5206769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6F57D92-F8E5-7C67-D28C-4CA13696F6B7}"/>
                </a:ext>
              </a:extLst>
            </p:cNvPr>
            <p:cNvGrpSpPr/>
            <p:nvPr/>
          </p:nvGrpSpPr>
          <p:grpSpPr>
            <a:xfrm>
              <a:off x="9765247" y="2586484"/>
              <a:ext cx="5238422" cy="5203330"/>
              <a:chOff x="9765247" y="2586484"/>
              <a:chExt cx="5238422" cy="520333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E8CBA6C-46A3-1300-D4BA-F78FBF2C83E2}"/>
                  </a:ext>
                </a:extLst>
              </p:cNvPr>
              <p:cNvSpPr/>
              <p:nvPr/>
            </p:nvSpPr>
            <p:spPr>
              <a:xfrm>
                <a:off x="9765247" y="2586484"/>
                <a:ext cx="5238422" cy="5203330"/>
              </a:xfrm>
              <a:prstGeom prst="ellipse">
                <a:avLst/>
              </a:prstGeom>
              <a:solidFill>
                <a:srgbClr val="595EC0"/>
              </a:solidFill>
              <a:ln>
                <a:solidFill>
                  <a:srgbClr val="595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rgbClr val="595EC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5EAA11-A5D4-522F-5954-2B79C15D438A}"/>
                  </a:ext>
                </a:extLst>
              </p:cNvPr>
              <p:cNvSpPr txBox="1"/>
              <p:nvPr/>
            </p:nvSpPr>
            <p:spPr>
              <a:xfrm>
                <a:off x="10627151" y="4090372"/>
                <a:ext cx="3514609" cy="131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5000"/>
                  </a:lnSpc>
                </a:pPr>
                <a:r>
                  <a:rPr lang="ko-KR" altLang="en-US" sz="3600" b="1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의료수어통역</a:t>
                </a:r>
                <a:endParaRPr lang="en-US" altLang="ko-KR" sz="36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  <a:p>
                <a:pPr algn="ctr">
                  <a:lnSpc>
                    <a:spcPts val="5000"/>
                  </a:lnSpc>
                </a:pPr>
                <a:r>
                  <a:rPr lang="ko-KR" altLang="en-US" sz="36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서비스 원활 </a:t>
                </a:r>
                <a:r>
                  <a:rPr lang="en-US" altLang="ko-KR" sz="36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X</a:t>
                </a:r>
                <a:endParaRPr lang="ko-KR" altLang="en-US" sz="36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071443-79DC-6468-5A55-0BD09C76A81F}"/>
                  </a:ext>
                </a:extLst>
              </p:cNvPr>
              <p:cNvSpPr txBox="1"/>
              <p:nvPr/>
            </p:nvSpPr>
            <p:spPr>
              <a:xfrm>
                <a:off x="10858326" y="3259009"/>
                <a:ext cx="30522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Problem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2</a:t>
                </a:r>
                <a:endParaRPr lang="ko-KR" altLang="en-US" sz="2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E4E334-4613-DE99-64EE-CDB94C17C8F2}"/>
                  </a:ext>
                </a:extLst>
              </p:cNvPr>
              <p:cNvSpPr txBox="1"/>
              <p:nvPr/>
            </p:nvSpPr>
            <p:spPr>
              <a:xfrm>
                <a:off x="10509091" y="5775175"/>
                <a:ext cx="3750733" cy="1130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760"/>
                  </a:lnSpc>
                </a:pPr>
                <a:r>
                  <a:rPr lang="ko-KR" altLang="en-US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의료 관련 </a:t>
                </a:r>
                <a:r>
                  <a:rPr lang="ko-KR" altLang="en-US" sz="1800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수어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 통역사가 되기 </a:t>
                </a:r>
              </a:p>
              <a:p>
                <a:pPr algn="ctr">
                  <a:lnSpc>
                    <a:spcPts val="2760"/>
                  </a:lnSpc>
                </a:pPr>
                <a:r>
                  <a:rPr lang="ko-KR" altLang="en-US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위해선 관련 자격증 취득 후 </a:t>
                </a:r>
              </a:p>
              <a:p>
                <a:pPr algn="ctr">
                  <a:lnSpc>
                    <a:spcPts val="2760"/>
                  </a:lnSpc>
                </a:pPr>
                <a:r>
                  <a:rPr lang="ko-KR" altLang="en-US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현장에서 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10</a:t>
                </a:r>
                <a:r>
                  <a:rPr lang="ko-KR" altLang="en-US" sz="1800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년이상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 경력 필요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1F7E6D0-E2A8-834C-9CE6-300414A2B0DA}"/>
                </a:ext>
              </a:extLst>
            </p:cNvPr>
            <p:cNvGrpSpPr/>
            <p:nvPr/>
          </p:nvGrpSpPr>
          <p:grpSpPr>
            <a:xfrm>
              <a:off x="3284329" y="2589923"/>
              <a:ext cx="5238422" cy="5203330"/>
              <a:chOff x="3527887" y="2586484"/>
              <a:chExt cx="5238422" cy="520333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94F8059-8276-587A-09FC-EBF42B5B6217}"/>
                  </a:ext>
                </a:extLst>
              </p:cNvPr>
              <p:cNvSpPr/>
              <p:nvPr/>
            </p:nvSpPr>
            <p:spPr>
              <a:xfrm>
                <a:off x="3527887" y="2586484"/>
                <a:ext cx="5238422" cy="5203330"/>
              </a:xfrm>
              <a:prstGeom prst="ellipse">
                <a:avLst/>
              </a:prstGeom>
              <a:solidFill>
                <a:srgbClr val="595EC0"/>
              </a:solidFill>
              <a:ln>
                <a:solidFill>
                  <a:srgbClr val="595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rgbClr val="595EC0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5A13E1-4D5F-E948-FCDE-8D07D0FA9194}"/>
                  </a:ext>
                </a:extLst>
              </p:cNvPr>
              <p:cNvSpPr txBox="1"/>
              <p:nvPr/>
            </p:nvSpPr>
            <p:spPr>
              <a:xfrm>
                <a:off x="4209624" y="4091887"/>
                <a:ext cx="3874945" cy="1440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5000"/>
                  </a:lnSpc>
                </a:pPr>
                <a:r>
                  <a:rPr lang="ko-KR" altLang="en-US" sz="36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청각 장애인의 </a:t>
                </a:r>
                <a:endParaRPr lang="en-US" altLang="ko-KR" sz="36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  <a:p>
                <a:pPr algn="ctr">
                  <a:lnSpc>
                    <a:spcPts val="5000"/>
                  </a:lnSpc>
                </a:pPr>
                <a:r>
                  <a:rPr lang="ko-KR" altLang="en-US" sz="36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진료시간 지체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32E2BC-0793-5BD5-CA25-B2DC34D24D2F}"/>
                  </a:ext>
                </a:extLst>
              </p:cNvPr>
              <p:cNvSpPr txBox="1"/>
              <p:nvPr/>
            </p:nvSpPr>
            <p:spPr>
              <a:xfrm>
                <a:off x="4464500" y="3259009"/>
                <a:ext cx="3365194" cy="505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Problem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1</a:t>
                </a:r>
                <a:endParaRPr lang="ko-KR" altLang="en-US" sz="2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67F1A6-A295-6AF6-D385-0FCBEFCC8861}"/>
                  </a:ext>
                </a:extLst>
              </p:cNvPr>
              <p:cNvSpPr txBox="1"/>
              <p:nvPr/>
            </p:nvSpPr>
            <p:spPr>
              <a:xfrm>
                <a:off x="4079459" y="5859399"/>
                <a:ext cx="4135278" cy="961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대기시간과 진료시간을 </a:t>
                </a:r>
                <a:endParaRPr lang="ko-KR" altLang="ko-KR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포함하여 최대 2시간 소요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0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3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Why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문제 발생 원인 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(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뉴스 자료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)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33B209-C7E6-0761-E4DF-F41405AB4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65" y="1714309"/>
            <a:ext cx="7766569" cy="7518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9D2CE-5D6F-D2A4-FE7A-BE4BE9E1FBD2}"/>
              </a:ext>
            </a:extLst>
          </p:cNvPr>
          <p:cNvSpPr txBox="1"/>
          <p:nvPr/>
        </p:nvSpPr>
        <p:spPr>
          <a:xfrm>
            <a:off x="9386596" y="4416615"/>
            <a:ext cx="7335741" cy="105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의료기관 내 </a:t>
            </a:r>
            <a:r>
              <a:rPr kumimoji="1" lang="ko-KR" altLang="en-US" sz="24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수어통역사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배치 의무화 법안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대해 대한의사협회가 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반대 의사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밝혔다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B6868-BF4D-081E-ED6E-1E135D0F00C9}"/>
              </a:ext>
            </a:extLst>
          </p:cNvPr>
          <p:cNvSpPr txBox="1"/>
          <p:nvPr/>
        </p:nvSpPr>
        <p:spPr>
          <a:xfrm>
            <a:off x="8901866" y="8000527"/>
            <a:ext cx="8582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박승민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의료기관 내 </a:t>
            </a:r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수어통역사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배치 의무화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?…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의협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"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부당하다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"”,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의협신문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2022.06.09.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https://</a:t>
            </a:r>
            <a:r>
              <a:rPr kumimoji="1" lang="en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www.doctorsnews.co.kr</a:t>
            </a:r>
            <a:r>
              <a:rPr kumimoji="1" lang="en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/news/</a:t>
            </a:r>
            <a:r>
              <a:rPr kumimoji="1" lang="en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articleView.html?idxno</a:t>
            </a:r>
            <a:r>
              <a:rPr kumimoji="1" lang="en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=144892</a:t>
            </a:r>
            <a:endParaRPr kumimoji="1" lang="ko-KR" alt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70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82930946-1EA3-4182-C4D9-CB7A52F0FAD7}"/>
              </a:ext>
            </a:extLst>
          </p:cNvPr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C18BE65C-702A-95F7-B398-C11F7DDB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A0EA3125-5D63-04F1-4834-4E60959F568F}"/>
              </a:ext>
            </a:extLst>
          </p:cNvPr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C1FE509D-2F02-13D6-454E-CE981CF1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8C46A8C-32B3-0B64-6BE3-C39A6E6D727E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631BE59E-09C1-8C3E-E360-487F0339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F3B6E7B9-EF35-1375-4C33-008B1BD8EEE6}"/>
              </a:ext>
            </a:extLst>
          </p:cNvPr>
          <p:cNvSpPr txBox="1"/>
          <p:nvPr/>
        </p:nvSpPr>
        <p:spPr>
          <a:xfrm>
            <a:off x="4362095" y="4931869"/>
            <a:ext cx="4400906" cy="1839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altLang="ko-KR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Actor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정의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해결 방안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4CED0D00-ADA7-EC27-081D-97D05C23F90C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04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FF0604C-D666-2C05-A450-64117E6DB4CE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What</a:t>
            </a:r>
            <a:endParaRPr lang="en-US" sz="6400" b="1" kern="0" spc="-4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7 ExtraBold" pitchFamily="34" charset="0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FA06F44-178C-A5A5-05F4-EB1A4AD1D5C2}"/>
              </a:ext>
            </a:extLst>
          </p:cNvPr>
          <p:cNvSpPr txBox="1"/>
          <p:nvPr/>
        </p:nvSpPr>
        <p:spPr>
          <a:xfrm>
            <a:off x="17158447" y="9466760"/>
            <a:ext cx="797757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12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28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4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What 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Actor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정의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13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427990D-24B2-3EBE-22FE-0B8EBD30D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339285"/>
              </p:ext>
            </p:extLst>
          </p:nvPr>
        </p:nvGraphicFramePr>
        <p:xfrm>
          <a:off x="1457198" y="1972236"/>
          <a:ext cx="15373603" cy="5447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6548">
                  <a:extLst>
                    <a:ext uri="{9D8B030D-6E8A-4147-A177-3AD203B41FA5}">
                      <a16:colId xmlns:a16="http://schemas.microsoft.com/office/drawing/2014/main" val="1328816156"/>
                    </a:ext>
                  </a:extLst>
                </a:gridCol>
                <a:gridCol w="11877055">
                  <a:extLst>
                    <a:ext uri="{9D8B030D-6E8A-4147-A177-3AD203B41FA5}">
                      <a16:colId xmlns:a16="http://schemas.microsoft.com/office/drawing/2014/main" val="2267558205"/>
                    </a:ext>
                  </a:extLst>
                </a:gridCol>
              </a:tblGrid>
              <a:tr h="1286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사용자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Actor</a:t>
                      </a:r>
                      <a:endParaRPr lang="ko-KR" altLang="en-US" sz="2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184489"/>
                  </a:ext>
                </a:extLst>
              </a:tr>
              <a:tr h="13870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청각 </a:t>
                      </a:r>
                      <a:r>
                        <a:rPr lang="en-US" altLang="ko-KR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· </a:t>
                      </a:r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언어 장애인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언어 장애인</a:t>
                      </a:r>
                      <a:r>
                        <a:rPr lang="en-US" altLang="ko-KR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:</a:t>
                      </a:r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말을 할 수 없거나 말을 해도 상대방이 알아듣기 어려운 사람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145769"/>
                  </a:ext>
                </a:extLst>
              </a:tr>
              <a:tr h="13870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청각 장애인</a:t>
                      </a:r>
                      <a:r>
                        <a:rPr lang="en-US" altLang="ko-KR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:</a:t>
                      </a:r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소리를 듣지 못하는 사람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34953"/>
                  </a:ext>
                </a:extLst>
              </a:tr>
              <a:tr h="13870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농아인</a:t>
                      </a:r>
                      <a:r>
                        <a:rPr lang="en-US" altLang="ko-KR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:</a:t>
                      </a:r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청각장애와 언어장애를 함께 가진 사람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534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484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4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What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해결 방안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14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973810F-619D-4F72-8C07-22895D74421B}"/>
              </a:ext>
            </a:extLst>
          </p:cNvPr>
          <p:cNvGrpSpPr/>
          <p:nvPr/>
        </p:nvGrpSpPr>
        <p:grpSpPr>
          <a:xfrm>
            <a:off x="11529855" y="4831917"/>
            <a:ext cx="696696" cy="476178"/>
            <a:chOff x="5907614" y="5040476"/>
            <a:chExt cx="696696" cy="476178"/>
          </a:xfrm>
        </p:grpSpPr>
        <p:sp>
          <p:nvSpPr>
            <p:cNvPr id="34" name="갈매기형 수장[C] 33">
              <a:extLst>
                <a:ext uri="{FF2B5EF4-FFF2-40B4-BE49-F238E27FC236}">
                  <a16:creationId xmlns:a16="http://schemas.microsoft.com/office/drawing/2014/main" id="{A30708CD-4AF8-232E-DEE0-E0BA4B94744B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갈매기형 수장[C] 34">
              <a:extLst>
                <a:ext uri="{FF2B5EF4-FFF2-40B4-BE49-F238E27FC236}">
                  <a16:creationId xmlns:a16="http://schemas.microsoft.com/office/drawing/2014/main" id="{C725E7A9-4F33-4B6D-0A6D-DCA901B70FA7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갈매기형 수장[C] 35">
              <a:extLst>
                <a:ext uri="{FF2B5EF4-FFF2-40B4-BE49-F238E27FC236}">
                  <a16:creationId xmlns:a16="http://schemas.microsoft.com/office/drawing/2014/main" id="{EEFB7468-990D-3EB8-D7B9-55DDF1D03F9A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0931EB8-3177-40E7-71ED-A896A80AC81D}"/>
              </a:ext>
            </a:extLst>
          </p:cNvPr>
          <p:cNvGrpSpPr/>
          <p:nvPr/>
        </p:nvGrpSpPr>
        <p:grpSpPr>
          <a:xfrm>
            <a:off x="1712970" y="1968231"/>
            <a:ext cx="3968955" cy="6350538"/>
            <a:chOff x="1832989" y="2460953"/>
            <a:chExt cx="4537405" cy="635053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B23E0B0-0C6F-C017-499A-05902F42BB37}"/>
                </a:ext>
              </a:extLst>
            </p:cNvPr>
            <p:cNvGrpSpPr/>
            <p:nvPr/>
          </p:nvGrpSpPr>
          <p:grpSpPr>
            <a:xfrm>
              <a:off x="1832989" y="2460953"/>
              <a:ext cx="4537405" cy="6350538"/>
              <a:chOff x="1364973" y="2460953"/>
              <a:chExt cx="4537405" cy="6350538"/>
            </a:xfrm>
            <a:solidFill>
              <a:srgbClr val="595EC0"/>
            </a:solidFill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51D527E2-2522-8658-95E5-A02A760BF7B3}"/>
                  </a:ext>
                </a:extLst>
              </p:cNvPr>
              <p:cNvSpPr/>
              <p:nvPr/>
            </p:nvSpPr>
            <p:spPr>
              <a:xfrm>
                <a:off x="1364973" y="2460953"/>
                <a:ext cx="4537405" cy="6350538"/>
              </a:xfrm>
              <a:prstGeom prst="roundRect">
                <a:avLst/>
              </a:prstGeom>
              <a:noFill/>
              <a:ln>
                <a:solidFill>
                  <a:srgbClr val="595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C5E1AB-8CD7-D3BC-F6F6-2DDA41056E1C}"/>
                  </a:ext>
                </a:extLst>
              </p:cNvPr>
              <p:cNvSpPr txBox="1"/>
              <p:nvPr/>
            </p:nvSpPr>
            <p:spPr>
              <a:xfrm>
                <a:off x="2914255" y="2907099"/>
                <a:ext cx="143883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4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STEP 1</a:t>
                </a:r>
                <a:endParaRPr kumimoji="1" lang="ko-KR" altLang="en-US" sz="24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FF091F-540C-9039-4A40-BB027EE30F0D}"/>
                  </a:ext>
                </a:extLst>
              </p:cNvPr>
              <p:cNvSpPr txBox="1"/>
              <p:nvPr/>
            </p:nvSpPr>
            <p:spPr>
              <a:xfrm>
                <a:off x="1944181" y="5375817"/>
                <a:ext cx="3378979" cy="2248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사용자의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손을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인식해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단어를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실시간으로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번역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후 텍스트화</a:t>
                </a:r>
                <a:endParaRPr lang="ko-KR" altLang="en-US" sz="2400" dirty="0">
                  <a:solidFill>
                    <a:srgbClr val="4C4747"/>
                  </a:solidFill>
                </a:endParaRPr>
              </a:p>
            </p:txBody>
          </p:sp>
        </p:grpSp>
        <p:pic>
          <p:nvPicPr>
            <p:cNvPr id="38" name="그래픽 37" descr="올린 손 윤곽선">
              <a:extLst>
                <a:ext uri="{FF2B5EF4-FFF2-40B4-BE49-F238E27FC236}">
                  <a16:creationId xmlns:a16="http://schemas.microsoft.com/office/drawing/2014/main" id="{0D388B49-1F12-7E1F-3630-1DC9BCE3A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09392" y="3642419"/>
              <a:ext cx="1184599" cy="1174872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7805BF3-7224-B3EA-DEEC-1045498337FC}"/>
              </a:ext>
            </a:extLst>
          </p:cNvPr>
          <p:cNvGrpSpPr/>
          <p:nvPr/>
        </p:nvGrpSpPr>
        <p:grpSpPr>
          <a:xfrm>
            <a:off x="7165080" y="1968231"/>
            <a:ext cx="3968955" cy="6350538"/>
            <a:chOff x="7438568" y="2643111"/>
            <a:chExt cx="4537405" cy="6350538"/>
          </a:xfrm>
        </p:grpSpPr>
        <p:pic>
          <p:nvPicPr>
            <p:cNvPr id="45" name="그래픽 44" descr="청진기 윤곽선">
              <a:extLst>
                <a:ext uri="{FF2B5EF4-FFF2-40B4-BE49-F238E27FC236}">
                  <a16:creationId xmlns:a16="http://schemas.microsoft.com/office/drawing/2014/main" id="{092FA7C3-C9BA-07BB-C50A-AFD4972EB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18961" y="3912182"/>
              <a:ext cx="1176620" cy="1176620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006105D-D8DB-77D4-33FE-5C63006F6974}"/>
                </a:ext>
              </a:extLst>
            </p:cNvPr>
            <p:cNvGrpSpPr/>
            <p:nvPr/>
          </p:nvGrpSpPr>
          <p:grpSpPr>
            <a:xfrm>
              <a:off x="7438568" y="2643111"/>
              <a:ext cx="4537405" cy="6350538"/>
              <a:chOff x="1364973" y="2460953"/>
              <a:chExt cx="4537405" cy="6350538"/>
            </a:xfrm>
            <a:solidFill>
              <a:srgbClr val="595EC0"/>
            </a:solidFill>
          </p:grpSpPr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72629793-C3A8-9909-A260-1F8B0BC3F914}"/>
                  </a:ext>
                </a:extLst>
              </p:cNvPr>
              <p:cNvSpPr/>
              <p:nvPr/>
            </p:nvSpPr>
            <p:spPr>
              <a:xfrm>
                <a:off x="1364973" y="2460953"/>
                <a:ext cx="4537405" cy="6350538"/>
              </a:xfrm>
              <a:prstGeom prst="roundRect">
                <a:avLst/>
              </a:prstGeom>
              <a:noFill/>
              <a:ln>
                <a:solidFill>
                  <a:srgbClr val="595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C2DEC89-E2EE-A705-B44F-C4129BF43AD0}"/>
                  </a:ext>
                </a:extLst>
              </p:cNvPr>
              <p:cNvSpPr txBox="1"/>
              <p:nvPr/>
            </p:nvSpPr>
            <p:spPr>
              <a:xfrm>
                <a:off x="2886416" y="2907098"/>
                <a:ext cx="14388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4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STEP 2</a:t>
                </a:r>
                <a:endParaRPr kumimoji="1" lang="ko-KR" altLang="en-US" sz="24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F1A074-71BB-78F0-5086-B5E24778920D}"/>
                  </a:ext>
                </a:extLst>
              </p:cNvPr>
              <p:cNvSpPr txBox="1"/>
              <p:nvPr/>
            </p:nvSpPr>
            <p:spPr>
              <a:xfrm>
                <a:off x="1944186" y="5375817"/>
                <a:ext cx="3378979" cy="1694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dirty="0" err="1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진료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내용을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 err="1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시각화하여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환자에게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전달</a:t>
                </a:r>
                <a:endParaRPr lang="ko-KR" altLang="en-US" sz="2400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A81F162-F14F-F48B-734B-5A5798398437}"/>
              </a:ext>
            </a:extLst>
          </p:cNvPr>
          <p:cNvGrpSpPr/>
          <p:nvPr/>
        </p:nvGrpSpPr>
        <p:grpSpPr>
          <a:xfrm>
            <a:off x="12617190" y="1955356"/>
            <a:ext cx="3968956" cy="6350538"/>
            <a:chOff x="13055852" y="2643111"/>
            <a:chExt cx="4537405" cy="635053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639BB3E-4C01-78E8-CB42-CD81EC9EB4BB}"/>
                </a:ext>
              </a:extLst>
            </p:cNvPr>
            <p:cNvGrpSpPr/>
            <p:nvPr/>
          </p:nvGrpSpPr>
          <p:grpSpPr>
            <a:xfrm>
              <a:off x="13055852" y="2643111"/>
              <a:ext cx="4537405" cy="6350538"/>
              <a:chOff x="1364973" y="2460953"/>
              <a:chExt cx="4537405" cy="6350538"/>
            </a:xfrm>
            <a:solidFill>
              <a:srgbClr val="595EC0"/>
            </a:solidFill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C07471CF-65DE-D061-8C7C-60EB7D4F66F8}"/>
                  </a:ext>
                </a:extLst>
              </p:cNvPr>
              <p:cNvSpPr/>
              <p:nvPr/>
            </p:nvSpPr>
            <p:spPr>
              <a:xfrm>
                <a:off x="1364973" y="2460953"/>
                <a:ext cx="4537405" cy="6350538"/>
              </a:xfrm>
              <a:prstGeom prst="roundRect">
                <a:avLst/>
              </a:prstGeom>
              <a:noFill/>
              <a:ln>
                <a:solidFill>
                  <a:srgbClr val="595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3B599A-9B22-2F9B-AEA0-AB5BFB5AFB4B}"/>
                  </a:ext>
                </a:extLst>
              </p:cNvPr>
              <p:cNvSpPr txBox="1"/>
              <p:nvPr/>
            </p:nvSpPr>
            <p:spPr>
              <a:xfrm>
                <a:off x="2914252" y="2895747"/>
                <a:ext cx="143883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4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STEP 3</a:t>
                </a:r>
                <a:endParaRPr kumimoji="1" lang="ko-KR" altLang="en-US" sz="24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D13C67-8936-0196-6884-517000A42B98}"/>
                  </a:ext>
                </a:extLst>
              </p:cNvPr>
              <p:cNvSpPr txBox="1"/>
              <p:nvPr/>
            </p:nvSpPr>
            <p:spPr>
              <a:xfrm>
                <a:off x="1944179" y="5337514"/>
                <a:ext cx="3378979" cy="2248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환자와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의사의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대화를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저장하여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의사소통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오류를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최소화</a:t>
                </a:r>
                <a:endParaRPr lang="ko-KR" altLang="en-US" sz="2400" dirty="0">
                  <a:solidFill>
                    <a:srgbClr val="4C4747"/>
                  </a:solidFill>
                </a:endParaRPr>
              </a:p>
            </p:txBody>
          </p:sp>
        </p:grpSp>
        <p:pic>
          <p:nvPicPr>
            <p:cNvPr id="51" name="그래픽 50" descr="채팅 윤곽선">
              <a:extLst>
                <a:ext uri="{FF2B5EF4-FFF2-40B4-BE49-F238E27FC236}">
                  <a16:creationId xmlns:a16="http://schemas.microsoft.com/office/drawing/2014/main" id="{DE59EAEA-2049-C383-EB3E-2D60B9C9C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648631" y="3837451"/>
              <a:ext cx="1351833" cy="1351833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C344A29-7107-A2D0-AFAE-6E2407429A7D}"/>
              </a:ext>
            </a:extLst>
          </p:cNvPr>
          <p:cNvGrpSpPr/>
          <p:nvPr/>
        </p:nvGrpSpPr>
        <p:grpSpPr>
          <a:xfrm>
            <a:off x="6072564" y="4819722"/>
            <a:ext cx="696696" cy="476178"/>
            <a:chOff x="5907614" y="5040476"/>
            <a:chExt cx="696696" cy="476178"/>
          </a:xfrm>
        </p:grpSpPr>
        <p:sp>
          <p:nvSpPr>
            <p:cNvPr id="56" name="갈매기형 수장[C] 55">
              <a:extLst>
                <a:ext uri="{FF2B5EF4-FFF2-40B4-BE49-F238E27FC236}">
                  <a16:creationId xmlns:a16="http://schemas.microsoft.com/office/drawing/2014/main" id="{8CD0C550-64AA-1DD6-29AD-2CB18646F92A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갈매기형 수장[C] 56">
              <a:extLst>
                <a:ext uri="{FF2B5EF4-FFF2-40B4-BE49-F238E27FC236}">
                  <a16:creationId xmlns:a16="http://schemas.microsoft.com/office/drawing/2014/main" id="{FDD015F8-EC04-004F-7B97-12DF7B9C8040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갈매기형 수장[C] 57">
              <a:extLst>
                <a:ext uri="{FF2B5EF4-FFF2-40B4-BE49-F238E27FC236}">
                  <a16:creationId xmlns:a16="http://schemas.microsoft.com/office/drawing/2014/main" id="{6DF6BB7F-5169-5ECC-1DC9-07525956A0B7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27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82930946-1EA3-4182-C4D9-CB7A52F0FAD7}"/>
              </a:ext>
            </a:extLst>
          </p:cNvPr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C18BE65C-702A-95F7-B398-C11F7DDB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A0EA3125-5D63-04F1-4834-4E60959F568F}"/>
              </a:ext>
            </a:extLst>
          </p:cNvPr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C1FE509D-2F02-13D6-454E-CE981CF1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8C46A8C-32B3-0B64-6BE3-C39A6E6D727E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631BE59E-09C1-8C3E-E360-487F0339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F3B6E7B9-EF35-1375-4C33-008B1BD8EEE6}"/>
              </a:ext>
            </a:extLst>
          </p:cNvPr>
          <p:cNvSpPr txBox="1"/>
          <p:nvPr/>
        </p:nvSpPr>
        <p:spPr>
          <a:xfrm>
            <a:off x="4362094" y="4931869"/>
            <a:ext cx="4931195" cy="253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시스템 구성도 </a:t>
            </a:r>
            <a:endParaRPr lang="en-US" altLang="ko-KR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시스템 아키텍처</a:t>
            </a:r>
            <a:endParaRPr lang="en-US" altLang="ko-KR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" altLang="ko-KR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DeepLearning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4CED0D00-ADA7-EC27-081D-97D05C23F90C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05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FF0604C-D666-2C05-A450-64117E6DB4CE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How</a:t>
            </a: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FA06F44-178C-A5A5-05F4-EB1A4AD1D5C2}"/>
              </a:ext>
            </a:extLst>
          </p:cNvPr>
          <p:cNvSpPr txBox="1"/>
          <p:nvPr/>
        </p:nvSpPr>
        <p:spPr>
          <a:xfrm>
            <a:off x="17158447" y="9466760"/>
            <a:ext cx="797757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15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688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원통[C] 56">
            <a:extLst>
              <a:ext uri="{FF2B5EF4-FFF2-40B4-BE49-F238E27FC236}">
                <a16:creationId xmlns:a16="http://schemas.microsoft.com/office/drawing/2014/main" id="{59EAF750-50DD-A670-340C-6B8356FC26CA}"/>
              </a:ext>
            </a:extLst>
          </p:cNvPr>
          <p:cNvSpPr/>
          <p:nvPr/>
        </p:nvSpPr>
        <p:spPr>
          <a:xfrm>
            <a:off x="4618126" y="6947822"/>
            <a:ext cx="11977601" cy="1365437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483631AE-3E7F-A226-CA93-ECAEF1A3E0A8}"/>
              </a:ext>
            </a:extLst>
          </p:cNvPr>
          <p:cNvSpPr/>
          <p:nvPr/>
        </p:nvSpPr>
        <p:spPr>
          <a:xfrm>
            <a:off x="1657122" y="6947822"/>
            <a:ext cx="2721584" cy="12805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EDD65D95-5610-4000-08BE-6D71A7424D9B}"/>
              </a:ext>
            </a:extLst>
          </p:cNvPr>
          <p:cNvSpPr/>
          <p:nvPr/>
        </p:nvSpPr>
        <p:spPr>
          <a:xfrm>
            <a:off x="4618127" y="2227590"/>
            <a:ext cx="5909632" cy="10988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시스템 아키텍처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16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56A431A-0C51-EF9A-62E2-A8FCCFB539CA}"/>
              </a:ext>
            </a:extLst>
          </p:cNvPr>
          <p:cNvSpPr/>
          <p:nvPr/>
        </p:nvSpPr>
        <p:spPr>
          <a:xfrm>
            <a:off x="939768" y="1670722"/>
            <a:ext cx="16408464" cy="7334655"/>
          </a:xfrm>
          <a:prstGeom prst="roundRect">
            <a:avLst>
              <a:gd name="adj" fmla="val 9770"/>
            </a:avLst>
          </a:prstGeom>
          <a:noFill/>
          <a:ln w="19050">
            <a:solidFill>
              <a:srgbClr val="595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4107F1C-3E50-0382-247E-3344FBF30D4F}"/>
              </a:ext>
            </a:extLst>
          </p:cNvPr>
          <p:cNvSpPr/>
          <p:nvPr/>
        </p:nvSpPr>
        <p:spPr>
          <a:xfrm>
            <a:off x="1645017" y="2208929"/>
            <a:ext cx="2721584" cy="10988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29CCEF0-11DA-55D5-9EF4-F9057961BBAF}"/>
              </a:ext>
            </a:extLst>
          </p:cNvPr>
          <p:cNvSpPr/>
          <p:nvPr/>
        </p:nvSpPr>
        <p:spPr>
          <a:xfrm>
            <a:off x="10860833" y="2200876"/>
            <a:ext cx="5734895" cy="25013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460404-6C1A-F9E8-7EF5-DC5351B0EBB3}"/>
              </a:ext>
            </a:extLst>
          </p:cNvPr>
          <p:cNvSpPr txBox="1"/>
          <p:nvPr/>
        </p:nvSpPr>
        <p:spPr>
          <a:xfrm>
            <a:off x="2089936" y="2456480"/>
            <a:ext cx="187899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</a:t>
            </a:r>
            <a:r>
              <a:rPr lang="en-US" altLang="ko-KR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anguage</a:t>
            </a:r>
            <a:r>
              <a:rPr lang="ko-KR" altLang="en-US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en-US" altLang="ko-KR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ko-KR" altLang="en-US" sz="28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B07CB5-4FB1-5D6A-4A72-58F9B8359A3D}"/>
              </a:ext>
            </a:extLst>
          </p:cNvPr>
          <p:cNvSpPr txBox="1"/>
          <p:nvPr/>
        </p:nvSpPr>
        <p:spPr>
          <a:xfrm>
            <a:off x="6330259" y="2496740"/>
            <a:ext cx="246058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C#, Python, </a:t>
            </a:r>
            <a:r>
              <a:rPr lang="en-US" altLang="ko-KR" sz="2800" dirty="0" err="1">
                <a:solidFill>
                  <a:schemeClr val="tx1"/>
                </a:solidFill>
              </a:rPr>
              <a:t>Sql</a:t>
            </a:r>
            <a:endParaRPr lang="ko-KR" altLang="en-US" sz="28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2B0160-921A-4D8D-0941-F54157753A43}"/>
              </a:ext>
            </a:extLst>
          </p:cNvPr>
          <p:cNvSpPr txBox="1"/>
          <p:nvPr/>
        </p:nvSpPr>
        <p:spPr>
          <a:xfrm>
            <a:off x="2089936" y="7294282"/>
            <a:ext cx="187899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lang="ko-KR" altLang="en-US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</a:t>
            </a:r>
            <a:r>
              <a:rPr lang="en-US" altLang="ko-KR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ko-KR" altLang="en-US" sz="28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0AFAFA-86E2-D35B-BAB2-F466A5F2D2E3}"/>
              </a:ext>
            </a:extLst>
          </p:cNvPr>
          <p:cNvSpPr txBox="1"/>
          <p:nvPr/>
        </p:nvSpPr>
        <p:spPr>
          <a:xfrm>
            <a:off x="12788781" y="2372641"/>
            <a:ext cx="187899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Maui</a:t>
            </a:r>
            <a:endParaRPr lang="ko-KR" altLang="en-US" sz="28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0D35DA-5D10-5A81-5C90-36ABF81C7428}"/>
              </a:ext>
            </a:extLst>
          </p:cNvPr>
          <p:cNvSpPr txBox="1"/>
          <p:nvPr/>
        </p:nvSpPr>
        <p:spPr>
          <a:xfrm>
            <a:off x="9376633" y="7468822"/>
            <a:ext cx="246058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NAS</a:t>
            </a:r>
            <a:endParaRPr lang="ko-KR" altLang="en-US" sz="28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FA94A0-E670-0848-6A4C-4B36838066B0}"/>
              </a:ext>
            </a:extLst>
          </p:cNvPr>
          <p:cNvSpPr txBox="1"/>
          <p:nvPr/>
        </p:nvSpPr>
        <p:spPr>
          <a:xfrm>
            <a:off x="11885826" y="2955403"/>
            <a:ext cx="3704239" cy="1581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대화 내용 시각화</a:t>
            </a:r>
            <a:endParaRPr lang="en-US" altLang="ko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영상전송</a:t>
            </a:r>
            <a:endParaRPr lang="en-US" altLang="ko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lnSpc>
                <a:spcPts val="4000"/>
              </a:lnSpc>
            </a:pP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음성전송</a:t>
            </a:r>
            <a:endParaRPr lang="en-US" altLang="ko-KR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24E7A25-BDC1-163C-1AB5-173D470E3B04}"/>
              </a:ext>
            </a:extLst>
          </p:cNvPr>
          <p:cNvGrpSpPr/>
          <p:nvPr/>
        </p:nvGrpSpPr>
        <p:grpSpPr>
          <a:xfrm>
            <a:off x="1645017" y="3584748"/>
            <a:ext cx="8882742" cy="1117503"/>
            <a:chOff x="1797417" y="3772053"/>
            <a:chExt cx="8882742" cy="1117503"/>
          </a:xfrm>
        </p:grpSpPr>
        <p:sp>
          <p:nvSpPr>
            <p:cNvPr id="78" name="모서리가 둥근 직사각형 77">
              <a:extLst>
                <a:ext uri="{FF2B5EF4-FFF2-40B4-BE49-F238E27FC236}">
                  <a16:creationId xmlns:a16="http://schemas.microsoft.com/office/drawing/2014/main" id="{280BAC60-354F-3844-E59E-77EE4BFB2A75}"/>
                </a:ext>
              </a:extLst>
            </p:cNvPr>
            <p:cNvSpPr/>
            <p:nvPr/>
          </p:nvSpPr>
          <p:spPr>
            <a:xfrm>
              <a:off x="4770527" y="3790714"/>
              <a:ext cx="5909632" cy="109884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8012F772-F893-2E19-9752-85C177F60DB7}"/>
                </a:ext>
              </a:extLst>
            </p:cNvPr>
            <p:cNvSpPr/>
            <p:nvPr/>
          </p:nvSpPr>
          <p:spPr>
            <a:xfrm>
              <a:off x="1797417" y="3772053"/>
              <a:ext cx="2721584" cy="109884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819F585-8715-03F1-1E60-2DF251CD537F}"/>
                </a:ext>
              </a:extLst>
            </p:cNvPr>
            <p:cNvSpPr txBox="1"/>
            <p:nvPr/>
          </p:nvSpPr>
          <p:spPr>
            <a:xfrm>
              <a:off x="2242339" y="4020468"/>
              <a:ext cx="1878997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</a:t>
              </a:r>
              <a:r>
                <a:rPr lang="en-US" altLang="ko-KR" sz="2800" b="1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erver</a:t>
              </a:r>
              <a:endParaRPr lang="ko-KR" altLang="en-US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49EB543-AAAE-DEB1-6307-50BD55E48BBF}"/>
                </a:ext>
              </a:extLst>
            </p:cNvPr>
            <p:cNvSpPr txBox="1"/>
            <p:nvPr/>
          </p:nvSpPr>
          <p:spPr>
            <a:xfrm>
              <a:off x="6495051" y="4063852"/>
              <a:ext cx="2460585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NAS</a:t>
              </a:r>
              <a:endParaRPr lang="ko-KR" altLang="en-US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27B65A0B-8E0D-2B6C-00BC-248A4D129E19}"/>
              </a:ext>
            </a:extLst>
          </p:cNvPr>
          <p:cNvSpPr/>
          <p:nvPr/>
        </p:nvSpPr>
        <p:spPr>
          <a:xfrm>
            <a:off x="4618545" y="5027788"/>
            <a:ext cx="11977182" cy="10988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D2F8F39-EB49-A518-4CB7-3649015789BA}"/>
              </a:ext>
            </a:extLst>
          </p:cNvPr>
          <p:cNvSpPr/>
          <p:nvPr/>
        </p:nvSpPr>
        <p:spPr>
          <a:xfrm>
            <a:off x="1645016" y="5027788"/>
            <a:ext cx="2721584" cy="10988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5F949F-37A7-AFE6-AA07-C1E02679905C}"/>
              </a:ext>
            </a:extLst>
          </p:cNvPr>
          <p:cNvSpPr txBox="1"/>
          <p:nvPr/>
        </p:nvSpPr>
        <p:spPr>
          <a:xfrm>
            <a:off x="2066309" y="5292486"/>
            <a:ext cx="187899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Moudule</a:t>
            </a:r>
            <a:endParaRPr lang="ko-KR" altLang="en-US" sz="28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09D875-42E4-2F0A-6CBE-D3C3CA85CA5B}"/>
              </a:ext>
            </a:extLst>
          </p:cNvPr>
          <p:cNvSpPr txBox="1"/>
          <p:nvPr/>
        </p:nvSpPr>
        <p:spPr>
          <a:xfrm>
            <a:off x="5212273" y="5338049"/>
            <a:ext cx="1063097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Text </a:t>
            </a:r>
            <a:r>
              <a:rPr lang="ko-KR" altLang="en-US" sz="2800" dirty="0">
                <a:solidFill>
                  <a:schemeClr val="tx1"/>
                </a:solidFill>
              </a:rPr>
              <a:t>모</a:t>
            </a:r>
            <a:r>
              <a:rPr lang="ko-KR" altLang="en-US" sz="2800" dirty="0"/>
              <a:t>듈</a:t>
            </a:r>
            <a:r>
              <a:rPr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영상전송 모듈</a:t>
            </a:r>
            <a:r>
              <a:rPr lang="en-US" altLang="ko-KR" sz="2800" dirty="0"/>
              <a:t>,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chemeClr val="tx1"/>
                </a:solidFill>
              </a:rPr>
              <a:t>영상번역 모듈</a:t>
            </a:r>
            <a:r>
              <a:rPr lang="en-US" altLang="ko-KR" sz="2800" dirty="0">
                <a:solidFill>
                  <a:schemeClr val="tx1"/>
                </a:solidFill>
              </a:rPr>
              <a:t>,</a:t>
            </a:r>
            <a:r>
              <a:rPr lang="ko-KR" altLang="en-US" sz="2800" dirty="0">
                <a:solidFill>
                  <a:schemeClr val="tx1"/>
                </a:solidFill>
              </a:rPr>
              <a:t> 정보 관리 모듈 </a:t>
            </a:r>
            <a:r>
              <a:rPr lang="ko-KR" altLang="en-US" sz="2800" dirty="0"/>
              <a:t> </a:t>
            </a:r>
            <a:r>
              <a:rPr lang="en-US" altLang="ko-KR" sz="2800" dirty="0"/>
              <a:t> 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1B19EC5-3C5B-DDA6-840F-41C7FD1F26A0}"/>
              </a:ext>
            </a:extLst>
          </p:cNvPr>
          <p:cNvGrpSpPr/>
          <p:nvPr/>
        </p:nvGrpSpPr>
        <p:grpSpPr>
          <a:xfrm rot="5400000">
            <a:off x="10345315" y="6301292"/>
            <a:ext cx="523220" cy="476178"/>
            <a:chOff x="5907614" y="5040476"/>
            <a:chExt cx="696696" cy="476178"/>
          </a:xfrm>
        </p:grpSpPr>
        <p:sp>
          <p:nvSpPr>
            <p:cNvPr id="88" name="갈매기형 수장[C] 87">
              <a:extLst>
                <a:ext uri="{FF2B5EF4-FFF2-40B4-BE49-F238E27FC236}">
                  <a16:creationId xmlns:a16="http://schemas.microsoft.com/office/drawing/2014/main" id="{813444FE-0979-870F-D917-C52A4471D5FA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9" name="갈매기형 수장[C] 88">
              <a:extLst>
                <a:ext uri="{FF2B5EF4-FFF2-40B4-BE49-F238E27FC236}">
                  <a16:creationId xmlns:a16="http://schemas.microsoft.com/office/drawing/2014/main" id="{1DE47403-6238-9A78-C2A0-73DE48E2082B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갈매기형 수장[C] 89">
              <a:extLst>
                <a:ext uri="{FF2B5EF4-FFF2-40B4-BE49-F238E27FC236}">
                  <a16:creationId xmlns:a16="http://schemas.microsoft.com/office/drawing/2014/main" id="{6D3CE99D-B99F-69AC-D44F-20C4538A64FB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63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시스템 구성도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17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Object 10">
            <a:extLst>
              <a:ext uri="{FF2B5EF4-FFF2-40B4-BE49-F238E27FC236}">
                <a16:creationId xmlns:a16="http://schemas.microsoft.com/office/drawing/2014/main" id="{CA4C6677-FD8C-DC97-C60B-C2622F7BC19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7384" y="1786060"/>
            <a:ext cx="2101318" cy="510163"/>
          </a:xfrm>
          <a:prstGeom prst="rect">
            <a:avLst/>
          </a:prstGeom>
        </p:spPr>
      </p:pic>
      <p:grpSp>
        <p:nvGrpSpPr>
          <p:cNvPr id="9" name="그룹 1003">
            <a:extLst>
              <a:ext uri="{FF2B5EF4-FFF2-40B4-BE49-F238E27FC236}">
                <a16:creationId xmlns:a16="http://schemas.microsoft.com/office/drawing/2014/main" id="{F7D74977-DC09-7112-0E71-48E4DF4D2FE2}"/>
              </a:ext>
            </a:extLst>
          </p:cNvPr>
          <p:cNvGrpSpPr/>
          <p:nvPr/>
        </p:nvGrpSpPr>
        <p:grpSpPr>
          <a:xfrm>
            <a:off x="1750541" y="3051771"/>
            <a:ext cx="2629459" cy="2665540"/>
            <a:chOff x="1282810" y="3226410"/>
            <a:chExt cx="2844654" cy="2679145"/>
          </a:xfrm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8C26468A-67D3-8722-70B2-798DB5A7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810" y="3226410"/>
              <a:ext cx="2844654" cy="2679145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8777027F-B78A-9199-D9D3-F448309DF6F9}"/>
              </a:ext>
            </a:extLst>
          </p:cNvPr>
          <p:cNvGrpSpPr/>
          <p:nvPr/>
        </p:nvGrpSpPr>
        <p:grpSpPr>
          <a:xfrm>
            <a:off x="4519871" y="3779054"/>
            <a:ext cx="3045863" cy="1448579"/>
            <a:chOff x="4031071" y="3847970"/>
            <a:chExt cx="3295136" cy="1455973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317E268A-6C67-3D06-873B-8C20F0015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6786" y="3813686"/>
              <a:ext cx="2462101" cy="417854"/>
            </a:xfrm>
            <a:prstGeom prst="rect">
              <a:avLst/>
            </a:prstGeom>
          </p:spPr>
        </p:pic>
        <p:grpSp>
          <p:nvGrpSpPr>
            <p:cNvPr id="15" name="그룹 1005">
              <a:extLst>
                <a:ext uri="{FF2B5EF4-FFF2-40B4-BE49-F238E27FC236}">
                  <a16:creationId xmlns:a16="http://schemas.microsoft.com/office/drawing/2014/main" id="{A7AA16E2-66FE-8C1C-5568-4A5760007E28}"/>
                </a:ext>
              </a:extLst>
            </p:cNvPr>
            <p:cNvGrpSpPr/>
            <p:nvPr/>
          </p:nvGrpSpPr>
          <p:grpSpPr>
            <a:xfrm>
              <a:off x="4815517" y="4326814"/>
              <a:ext cx="1753133" cy="210376"/>
              <a:chOff x="4815517" y="4326814"/>
              <a:chExt cx="1753133" cy="210376"/>
            </a:xfrm>
          </p:grpSpPr>
          <p:pic>
            <p:nvPicPr>
              <p:cNvPr id="20" name="Object 17">
                <a:extLst>
                  <a:ext uri="{FF2B5EF4-FFF2-40B4-BE49-F238E27FC236}">
                    <a16:creationId xmlns:a16="http://schemas.microsoft.com/office/drawing/2014/main" id="{7DFD833B-D080-8851-E9A0-8E6824298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15517" y="4326814"/>
                <a:ext cx="1753133" cy="210376"/>
              </a:xfrm>
              <a:prstGeom prst="rect">
                <a:avLst/>
              </a:prstGeom>
            </p:spPr>
          </p:pic>
        </p:grpSp>
        <p:grpSp>
          <p:nvGrpSpPr>
            <p:cNvPr id="16" name="그룹 1006">
              <a:extLst>
                <a:ext uri="{FF2B5EF4-FFF2-40B4-BE49-F238E27FC236}">
                  <a16:creationId xmlns:a16="http://schemas.microsoft.com/office/drawing/2014/main" id="{7E73E007-641E-E083-7891-42C14C0F8B5D}"/>
                </a:ext>
              </a:extLst>
            </p:cNvPr>
            <p:cNvGrpSpPr/>
            <p:nvPr/>
          </p:nvGrpSpPr>
          <p:grpSpPr>
            <a:xfrm>
              <a:off x="4815517" y="4719838"/>
              <a:ext cx="1753133" cy="210376"/>
              <a:chOff x="4815517" y="4719838"/>
              <a:chExt cx="1753133" cy="210376"/>
            </a:xfrm>
          </p:grpSpPr>
          <p:pic>
            <p:nvPicPr>
              <p:cNvPr id="18" name="Object 20">
                <a:extLst>
                  <a:ext uri="{FF2B5EF4-FFF2-40B4-BE49-F238E27FC236}">
                    <a16:creationId xmlns:a16="http://schemas.microsoft.com/office/drawing/2014/main" id="{F99C18D9-7FA8-8C99-4CF7-4D1F57F187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4815517" y="4719838"/>
                <a:ext cx="1753133" cy="210376"/>
              </a:xfrm>
              <a:prstGeom prst="rect">
                <a:avLst/>
              </a:prstGeom>
            </p:spPr>
          </p:pic>
        </p:grpSp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61968832-2DF8-CD2F-C40D-56299C2C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3677" y="4952524"/>
              <a:ext cx="1959568" cy="369187"/>
            </a:xfrm>
            <a:prstGeom prst="rect">
              <a:avLst/>
            </a:prstGeom>
          </p:spPr>
        </p:pic>
      </p:grpSp>
      <p:grpSp>
        <p:nvGrpSpPr>
          <p:cNvPr id="24" name="그룹 1007">
            <a:extLst>
              <a:ext uri="{FF2B5EF4-FFF2-40B4-BE49-F238E27FC236}">
                <a16:creationId xmlns:a16="http://schemas.microsoft.com/office/drawing/2014/main" id="{2CAAA887-46DF-EC89-63DA-B1C9C1DA4C1E}"/>
              </a:ext>
            </a:extLst>
          </p:cNvPr>
          <p:cNvGrpSpPr/>
          <p:nvPr/>
        </p:nvGrpSpPr>
        <p:grpSpPr>
          <a:xfrm>
            <a:off x="7517384" y="2680984"/>
            <a:ext cx="2549742" cy="2190488"/>
            <a:chOff x="7383349" y="2723107"/>
            <a:chExt cx="2758413" cy="2201669"/>
          </a:xfrm>
        </p:grpSpPr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F61C595A-4FD9-3735-3A10-C0184765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3349" y="2723107"/>
              <a:ext cx="2758413" cy="2201669"/>
            </a:xfrm>
            <a:prstGeom prst="rect">
              <a:avLst/>
            </a:prstGeom>
          </p:spPr>
        </p:pic>
      </p:grpSp>
      <p:grpSp>
        <p:nvGrpSpPr>
          <p:cNvPr id="26" name="그룹 1008">
            <a:extLst>
              <a:ext uri="{FF2B5EF4-FFF2-40B4-BE49-F238E27FC236}">
                <a16:creationId xmlns:a16="http://schemas.microsoft.com/office/drawing/2014/main" id="{D45537F7-1F5C-BF89-ECE7-24447904EA89}"/>
              </a:ext>
            </a:extLst>
          </p:cNvPr>
          <p:cNvGrpSpPr/>
          <p:nvPr/>
        </p:nvGrpSpPr>
        <p:grpSpPr>
          <a:xfrm>
            <a:off x="7739405" y="4839420"/>
            <a:ext cx="2105698" cy="2436772"/>
            <a:chOff x="7699732" y="4909521"/>
            <a:chExt cx="2278028" cy="2449210"/>
          </a:xfrm>
        </p:grpSpPr>
        <p:pic>
          <p:nvPicPr>
            <p:cNvPr id="27" name="Object 28">
              <a:extLst>
                <a:ext uri="{FF2B5EF4-FFF2-40B4-BE49-F238E27FC236}">
                  <a16:creationId xmlns:a16="http://schemas.microsoft.com/office/drawing/2014/main" id="{AEA25771-C575-49BF-40E6-2D91AEA4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9732" y="4909521"/>
              <a:ext cx="2278028" cy="2449210"/>
            </a:xfrm>
            <a:prstGeom prst="rect">
              <a:avLst/>
            </a:prstGeom>
          </p:spPr>
        </p:pic>
      </p:grpSp>
      <p:pic>
        <p:nvPicPr>
          <p:cNvPr id="28" name="Object 41">
            <a:extLst>
              <a:ext uri="{FF2B5EF4-FFF2-40B4-BE49-F238E27FC236}">
                <a16:creationId xmlns:a16="http://schemas.microsoft.com/office/drawing/2014/main" id="{37D8272C-3980-198C-E25B-DDCC828B7EE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37945" y="1781324"/>
            <a:ext cx="1779786" cy="511110"/>
          </a:xfrm>
          <a:prstGeom prst="rect">
            <a:avLst/>
          </a:prstGeom>
        </p:spPr>
      </p:pic>
      <p:grpSp>
        <p:nvGrpSpPr>
          <p:cNvPr id="29" name="그룹 1012">
            <a:extLst>
              <a:ext uri="{FF2B5EF4-FFF2-40B4-BE49-F238E27FC236}">
                <a16:creationId xmlns:a16="http://schemas.microsoft.com/office/drawing/2014/main" id="{E5399DDD-3CC2-F199-62F9-9EE4C311B975}"/>
              </a:ext>
            </a:extLst>
          </p:cNvPr>
          <p:cNvGrpSpPr/>
          <p:nvPr/>
        </p:nvGrpSpPr>
        <p:grpSpPr>
          <a:xfrm>
            <a:off x="12444867" y="7298815"/>
            <a:ext cx="4092591" cy="1206861"/>
            <a:chOff x="12846476" y="7743502"/>
            <a:chExt cx="4427528" cy="1213021"/>
          </a:xfrm>
        </p:grpSpPr>
        <p:pic>
          <p:nvPicPr>
            <p:cNvPr id="30" name="Object 43">
              <a:extLst>
                <a:ext uri="{FF2B5EF4-FFF2-40B4-BE49-F238E27FC236}">
                  <a16:creationId xmlns:a16="http://schemas.microsoft.com/office/drawing/2014/main" id="{F21FA8D8-2B0B-9462-75F0-460177BD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46476" y="7743502"/>
              <a:ext cx="4427528" cy="1213021"/>
            </a:xfrm>
            <a:prstGeom prst="rect">
              <a:avLst/>
            </a:prstGeom>
          </p:spPr>
        </p:pic>
      </p:grpSp>
      <p:grpSp>
        <p:nvGrpSpPr>
          <p:cNvPr id="31" name="그룹 1013">
            <a:extLst>
              <a:ext uri="{FF2B5EF4-FFF2-40B4-BE49-F238E27FC236}">
                <a16:creationId xmlns:a16="http://schemas.microsoft.com/office/drawing/2014/main" id="{424CA18A-52AC-9CA0-A73E-C6DAD4265C07}"/>
              </a:ext>
            </a:extLst>
          </p:cNvPr>
          <p:cNvGrpSpPr/>
          <p:nvPr/>
        </p:nvGrpSpPr>
        <p:grpSpPr>
          <a:xfrm>
            <a:off x="14136461" y="6583120"/>
            <a:ext cx="752708" cy="209308"/>
            <a:chOff x="14527911" y="7037237"/>
            <a:chExt cx="814309" cy="210376"/>
          </a:xfrm>
        </p:grpSpPr>
        <p:pic>
          <p:nvPicPr>
            <p:cNvPr id="32" name="Object 46">
              <a:extLst>
                <a:ext uri="{FF2B5EF4-FFF2-40B4-BE49-F238E27FC236}">
                  <a16:creationId xmlns:a16="http://schemas.microsoft.com/office/drawing/2014/main" id="{8CDDE7E8-BEB9-CD87-9EAC-3D12F6FB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4527911" y="7037237"/>
              <a:ext cx="814309" cy="210376"/>
            </a:xfrm>
            <a:prstGeom prst="rect">
              <a:avLst/>
            </a:prstGeom>
          </p:spPr>
        </p:pic>
      </p:grpSp>
      <p:pic>
        <p:nvPicPr>
          <p:cNvPr id="33" name="Object 48">
            <a:extLst>
              <a:ext uri="{FF2B5EF4-FFF2-40B4-BE49-F238E27FC236}">
                <a16:creationId xmlns:a16="http://schemas.microsoft.com/office/drawing/2014/main" id="{553D6391-1E4B-764C-EA78-A5911734CE25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37119" y="7647163"/>
            <a:ext cx="1429888" cy="51016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CADF821-12FF-03F2-41BA-DBD2BD9F123A}"/>
              </a:ext>
            </a:extLst>
          </p:cNvPr>
          <p:cNvGrpSpPr/>
          <p:nvPr/>
        </p:nvGrpSpPr>
        <p:grpSpPr>
          <a:xfrm>
            <a:off x="13021618" y="2868281"/>
            <a:ext cx="2957278" cy="2977339"/>
            <a:chOff x="13460589" y="2789413"/>
            <a:chExt cx="3199301" cy="2992536"/>
          </a:xfrm>
        </p:grpSpPr>
        <p:grpSp>
          <p:nvGrpSpPr>
            <p:cNvPr id="44" name="그룹 1011">
              <a:extLst>
                <a:ext uri="{FF2B5EF4-FFF2-40B4-BE49-F238E27FC236}">
                  <a16:creationId xmlns:a16="http://schemas.microsoft.com/office/drawing/2014/main" id="{17311C34-2BF5-6053-B838-DA3BCDC2CC3A}"/>
                </a:ext>
              </a:extLst>
            </p:cNvPr>
            <p:cNvGrpSpPr/>
            <p:nvPr/>
          </p:nvGrpSpPr>
          <p:grpSpPr>
            <a:xfrm>
              <a:off x="13578433" y="3619500"/>
              <a:ext cx="2990786" cy="978775"/>
              <a:chOff x="13577219" y="4026396"/>
              <a:chExt cx="2990786" cy="978775"/>
            </a:xfrm>
          </p:grpSpPr>
          <p:pic>
            <p:nvPicPr>
              <p:cNvPr id="62" name="Object 39">
                <a:extLst>
                  <a:ext uri="{FF2B5EF4-FFF2-40B4-BE49-F238E27FC236}">
                    <a16:creationId xmlns:a16="http://schemas.microsoft.com/office/drawing/2014/main" id="{A294536F-41A3-0DED-10E2-4A318796D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577219" y="4026396"/>
                <a:ext cx="2990786" cy="978775"/>
              </a:xfrm>
              <a:prstGeom prst="rect">
                <a:avLst/>
              </a:prstGeom>
            </p:spPr>
          </p:pic>
        </p:grpSp>
        <p:grpSp>
          <p:nvGrpSpPr>
            <p:cNvPr id="50" name="그룹 1014">
              <a:extLst>
                <a:ext uri="{FF2B5EF4-FFF2-40B4-BE49-F238E27FC236}">
                  <a16:creationId xmlns:a16="http://schemas.microsoft.com/office/drawing/2014/main" id="{432CF191-D534-51AD-57E8-D04CB4B93950}"/>
                </a:ext>
              </a:extLst>
            </p:cNvPr>
            <p:cNvGrpSpPr/>
            <p:nvPr/>
          </p:nvGrpSpPr>
          <p:grpSpPr>
            <a:xfrm>
              <a:off x="13694620" y="2789413"/>
              <a:ext cx="2758413" cy="778671"/>
              <a:chOff x="13240213" y="2706170"/>
              <a:chExt cx="3640056" cy="1040479"/>
            </a:xfrm>
          </p:grpSpPr>
          <p:pic>
            <p:nvPicPr>
              <p:cNvPr id="61" name="Object 50">
                <a:extLst>
                  <a:ext uri="{FF2B5EF4-FFF2-40B4-BE49-F238E27FC236}">
                    <a16:creationId xmlns:a16="http://schemas.microsoft.com/office/drawing/2014/main" id="{8A715DC2-65B6-643E-C493-A819DAF03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40213" y="2706170"/>
                <a:ext cx="3640056" cy="1040479"/>
              </a:xfrm>
              <a:prstGeom prst="rect">
                <a:avLst/>
              </a:prstGeom>
            </p:spPr>
          </p:pic>
        </p:grpSp>
        <p:grpSp>
          <p:nvGrpSpPr>
            <p:cNvPr id="59" name="그룹 1015">
              <a:extLst>
                <a:ext uri="{FF2B5EF4-FFF2-40B4-BE49-F238E27FC236}">
                  <a16:creationId xmlns:a16="http://schemas.microsoft.com/office/drawing/2014/main" id="{C95F8CF3-0888-0095-5776-E9F88D1C4BDA}"/>
                </a:ext>
              </a:extLst>
            </p:cNvPr>
            <p:cNvGrpSpPr/>
            <p:nvPr/>
          </p:nvGrpSpPr>
          <p:grpSpPr>
            <a:xfrm>
              <a:off x="13460589" y="4457700"/>
              <a:ext cx="3199301" cy="1324249"/>
              <a:chOff x="13056939" y="4924776"/>
              <a:chExt cx="3753082" cy="1493300"/>
            </a:xfrm>
          </p:grpSpPr>
          <p:pic>
            <p:nvPicPr>
              <p:cNvPr id="60" name="Object 53">
                <a:extLst>
                  <a:ext uri="{FF2B5EF4-FFF2-40B4-BE49-F238E27FC236}">
                    <a16:creationId xmlns:a16="http://schemas.microsoft.com/office/drawing/2014/main" id="{E6AF93F7-4083-4765-C15E-EAF26B2EC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56939" y="4924776"/>
                <a:ext cx="3753082" cy="1493300"/>
              </a:xfrm>
              <a:prstGeom prst="rect">
                <a:avLst/>
              </a:prstGeom>
            </p:spPr>
          </p:pic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116B03-4266-AE3B-3819-E0435CD3E05E}"/>
              </a:ext>
            </a:extLst>
          </p:cNvPr>
          <p:cNvGrpSpPr/>
          <p:nvPr/>
        </p:nvGrpSpPr>
        <p:grpSpPr>
          <a:xfrm>
            <a:off x="9992382" y="3756528"/>
            <a:ext cx="2537864" cy="2031675"/>
            <a:chOff x="10097334" y="3813687"/>
            <a:chExt cx="2745562" cy="2042045"/>
          </a:xfrm>
        </p:grpSpPr>
        <p:pic>
          <p:nvPicPr>
            <p:cNvPr id="64" name="Object 30">
              <a:extLst>
                <a:ext uri="{FF2B5EF4-FFF2-40B4-BE49-F238E27FC236}">
                  <a16:creationId xmlns:a16="http://schemas.microsoft.com/office/drawing/2014/main" id="{D9DCF48E-9C99-DDAE-9F15-81F5C1801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97334" y="3813687"/>
              <a:ext cx="2028044" cy="369187"/>
            </a:xfrm>
            <a:prstGeom prst="rect">
              <a:avLst/>
            </a:prstGeom>
          </p:spPr>
        </p:pic>
        <p:grpSp>
          <p:nvGrpSpPr>
            <p:cNvPr id="65" name="그룹 1009">
              <a:extLst>
                <a:ext uri="{FF2B5EF4-FFF2-40B4-BE49-F238E27FC236}">
                  <a16:creationId xmlns:a16="http://schemas.microsoft.com/office/drawing/2014/main" id="{51EC35D1-81C0-DA3A-1870-1C32ABE2E487}"/>
                </a:ext>
              </a:extLst>
            </p:cNvPr>
            <p:cNvGrpSpPr/>
            <p:nvPr/>
          </p:nvGrpSpPr>
          <p:grpSpPr>
            <a:xfrm>
              <a:off x="10916100" y="4283959"/>
              <a:ext cx="1753133" cy="210376"/>
              <a:chOff x="10916100" y="4283959"/>
              <a:chExt cx="1753133" cy="210376"/>
            </a:xfrm>
          </p:grpSpPr>
          <p:pic>
            <p:nvPicPr>
              <p:cNvPr id="70" name="Object 32">
                <a:extLst>
                  <a:ext uri="{FF2B5EF4-FFF2-40B4-BE49-F238E27FC236}">
                    <a16:creationId xmlns:a16="http://schemas.microsoft.com/office/drawing/2014/main" id="{22708097-B60A-1700-CDDD-E6DDB1687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16100" y="4283959"/>
                <a:ext cx="1753133" cy="210376"/>
              </a:xfrm>
              <a:prstGeom prst="rect">
                <a:avLst/>
              </a:prstGeom>
            </p:spPr>
          </p:pic>
        </p:grpSp>
        <p:grpSp>
          <p:nvGrpSpPr>
            <p:cNvPr id="66" name="그룹 1010">
              <a:extLst>
                <a:ext uri="{FF2B5EF4-FFF2-40B4-BE49-F238E27FC236}">
                  <a16:creationId xmlns:a16="http://schemas.microsoft.com/office/drawing/2014/main" id="{99F3F459-8E8D-FDBA-8C7F-184853BE0300}"/>
                </a:ext>
              </a:extLst>
            </p:cNvPr>
            <p:cNvGrpSpPr/>
            <p:nvPr/>
          </p:nvGrpSpPr>
          <p:grpSpPr>
            <a:xfrm>
              <a:off x="10916100" y="4676983"/>
              <a:ext cx="1753133" cy="210376"/>
              <a:chOff x="10916100" y="4676983"/>
              <a:chExt cx="1753133" cy="210376"/>
            </a:xfrm>
          </p:grpSpPr>
          <p:pic>
            <p:nvPicPr>
              <p:cNvPr id="69" name="Object 35">
                <a:extLst>
                  <a:ext uri="{FF2B5EF4-FFF2-40B4-BE49-F238E27FC236}">
                    <a16:creationId xmlns:a16="http://schemas.microsoft.com/office/drawing/2014/main" id="{2952B8B5-68C0-1BCA-6AD6-452ECE48B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0916100" y="4676983"/>
                <a:ext cx="1753133" cy="210376"/>
              </a:xfrm>
              <a:prstGeom prst="rect">
                <a:avLst/>
              </a:prstGeom>
            </p:spPr>
          </p:pic>
        </p:grpSp>
        <p:pic>
          <p:nvPicPr>
            <p:cNvPr id="67" name="Object 37">
              <a:extLst>
                <a:ext uri="{FF2B5EF4-FFF2-40B4-BE49-F238E27FC236}">
                  <a16:creationId xmlns:a16="http://schemas.microsoft.com/office/drawing/2014/main" id="{05331166-98FB-D0F3-0DDB-2E8D21E1A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24259" y="4909669"/>
              <a:ext cx="1959568" cy="36918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9FD1148-597C-AF4F-3AB7-A13DAE6975E1}"/>
                </a:ext>
              </a:extLst>
            </p:cNvPr>
            <p:cNvSpPr txBox="1"/>
            <p:nvPr/>
          </p:nvSpPr>
          <p:spPr>
            <a:xfrm>
              <a:off x="12658165" y="5486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0213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en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DeepLearning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18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361899D-2E60-CDC0-0D10-976C53275F28}"/>
              </a:ext>
            </a:extLst>
          </p:cNvPr>
          <p:cNvSpPr/>
          <p:nvPr/>
        </p:nvSpPr>
        <p:spPr>
          <a:xfrm>
            <a:off x="939768" y="1670722"/>
            <a:ext cx="16408464" cy="7334655"/>
          </a:xfrm>
          <a:prstGeom prst="roundRect">
            <a:avLst>
              <a:gd name="adj" fmla="val 9770"/>
            </a:avLst>
          </a:prstGeom>
          <a:noFill/>
          <a:ln w="19050">
            <a:solidFill>
              <a:srgbClr val="595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DEDD84-1676-D067-5680-313858C3F773}"/>
              </a:ext>
            </a:extLst>
          </p:cNvPr>
          <p:cNvGrpSpPr/>
          <p:nvPr/>
        </p:nvGrpSpPr>
        <p:grpSpPr>
          <a:xfrm>
            <a:off x="9204803" y="5088856"/>
            <a:ext cx="696696" cy="476178"/>
            <a:chOff x="5907614" y="5040476"/>
            <a:chExt cx="696696" cy="476178"/>
          </a:xfrm>
        </p:grpSpPr>
        <p:sp>
          <p:nvSpPr>
            <p:cNvPr id="18" name="갈매기형 수장[C] 17">
              <a:extLst>
                <a:ext uri="{FF2B5EF4-FFF2-40B4-BE49-F238E27FC236}">
                  <a16:creationId xmlns:a16="http://schemas.microsoft.com/office/drawing/2014/main" id="{FE82676D-5689-A04E-41AB-162A1792BB2F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갈매기형 수장[C] 18">
              <a:extLst>
                <a:ext uri="{FF2B5EF4-FFF2-40B4-BE49-F238E27FC236}">
                  <a16:creationId xmlns:a16="http://schemas.microsoft.com/office/drawing/2014/main" id="{A6CFF18E-6364-E8A8-6B52-F934CCEBB48F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갈매기형 수장[C] 19">
              <a:extLst>
                <a:ext uri="{FF2B5EF4-FFF2-40B4-BE49-F238E27FC236}">
                  <a16:creationId xmlns:a16="http://schemas.microsoft.com/office/drawing/2014/main" id="{76AF1337-5B12-E0D1-E0D9-04B38CC79C9E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C7D4E8B-A864-A264-D7F0-C124C0F60A60}"/>
              </a:ext>
            </a:extLst>
          </p:cNvPr>
          <p:cNvGrpSpPr/>
          <p:nvPr/>
        </p:nvGrpSpPr>
        <p:grpSpPr>
          <a:xfrm>
            <a:off x="2251135" y="2604048"/>
            <a:ext cx="5619346" cy="6173152"/>
            <a:chOff x="2251135" y="2604048"/>
            <a:chExt cx="5480824" cy="6401328"/>
          </a:xfrm>
        </p:grpSpPr>
        <p:grpSp>
          <p:nvGrpSpPr>
            <p:cNvPr id="2" name="그룹 1002">
              <a:extLst>
                <a:ext uri="{FF2B5EF4-FFF2-40B4-BE49-F238E27FC236}">
                  <a16:creationId xmlns:a16="http://schemas.microsoft.com/office/drawing/2014/main" id="{394DA612-2403-0F66-7DBA-47C8ECD83A98}"/>
                </a:ext>
              </a:extLst>
            </p:cNvPr>
            <p:cNvGrpSpPr/>
            <p:nvPr/>
          </p:nvGrpSpPr>
          <p:grpSpPr>
            <a:xfrm>
              <a:off x="2273126" y="2604048"/>
              <a:ext cx="5458833" cy="2960986"/>
              <a:chOff x="1323479" y="1439256"/>
              <a:chExt cx="7418262" cy="4154227"/>
            </a:xfrm>
          </p:grpSpPr>
          <p:pic>
            <p:nvPicPr>
              <p:cNvPr id="4" name="Object 6">
                <a:extLst>
                  <a:ext uri="{FF2B5EF4-FFF2-40B4-BE49-F238E27FC236}">
                    <a16:creationId xmlns:a16="http://schemas.microsoft.com/office/drawing/2014/main" id="{55A7EE51-A5F1-12DB-35A9-CEC987615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3479" y="1439256"/>
                <a:ext cx="7418262" cy="4154227"/>
              </a:xfrm>
              <a:prstGeom prst="rect">
                <a:avLst/>
              </a:prstGeom>
            </p:spPr>
          </p:pic>
        </p:grpSp>
        <p:grpSp>
          <p:nvGrpSpPr>
            <p:cNvPr id="24" name="그룹 1003">
              <a:extLst>
                <a:ext uri="{FF2B5EF4-FFF2-40B4-BE49-F238E27FC236}">
                  <a16:creationId xmlns:a16="http://schemas.microsoft.com/office/drawing/2014/main" id="{46765615-AE27-0753-DD8E-83D5E3895C0C}"/>
                </a:ext>
              </a:extLst>
            </p:cNvPr>
            <p:cNvGrpSpPr/>
            <p:nvPr/>
          </p:nvGrpSpPr>
          <p:grpSpPr>
            <a:xfrm>
              <a:off x="2251135" y="5656641"/>
              <a:ext cx="5480824" cy="3348735"/>
              <a:chOff x="1323479" y="5735342"/>
              <a:chExt cx="7418262" cy="4140318"/>
            </a:xfrm>
          </p:grpSpPr>
          <p:pic>
            <p:nvPicPr>
              <p:cNvPr id="27" name="Object 9">
                <a:extLst>
                  <a:ext uri="{FF2B5EF4-FFF2-40B4-BE49-F238E27FC236}">
                    <a16:creationId xmlns:a16="http://schemas.microsoft.com/office/drawing/2014/main" id="{C68CC2AC-5C0F-04A3-DDB0-6F6D63005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3479" y="5735342"/>
                <a:ext cx="7418262" cy="4140318"/>
              </a:xfrm>
              <a:prstGeom prst="rect">
                <a:avLst/>
              </a:prstGeom>
            </p:spPr>
          </p:pic>
        </p:grpSp>
      </p:grpSp>
      <p:pic>
        <p:nvPicPr>
          <p:cNvPr id="30" name="그림 5">
            <a:extLst>
              <a:ext uri="{FF2B5EF4-FFF2-40B4-BE49-F238E27FC236}">
                <a16:creationId xmlns:a16="http://schemas.microsoft.com/office/drawing/2014/main" id="{48A0EADD-886B-726F-0601-73F677E70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407" y="1849706"/>
            <a:ext cx="2752802" cy="666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A8A4C37-9E2C-E14A-2B50-54E931F83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3395" y="2010270"/>
            <a:ext cx="2345586" cy="6802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76CF2F8-FBA7-D7E6-2691-4676AA222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386" y="3021696"/>
            <a:ext cx="5060617" cy="5518689"/>
          </a:xfrm>
          <a:prstGeom prst="rect">
            <a:avLst/>
          </a:prstGeom>
        </p:spPr>
      </p:pic>
      <p:sp>
        <p:nvSpPr>
          <p:cNvPr id="34" name="Object 27">
            <a:extLst>
              <a:ext uri="{FF2B5EF4-FFF2-40B4-BE49-F238E27FC236}">
                <a16:creationId xmlns:a16="http://schemas.microsoft.com/office/drawing/2014/main" id="{AC87F461-C737-7057-F881-5BA2A25774D7}"/>
              </a:ext>
            </a:extLst>
          </p:cNvPr>
          <p:cNvSpPr txBox="1"/>
          <p:nvPr/>
        </p:nvSpPr>
        <p:spPr>
          <a:xfrm>
            <a:off x="8508500" y="5826052"/>
            <a:ext cx="20653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kern="0" spc="-200" dirty="0">
                <a:solidFill>
                  <a:srgbClr val="4C4747"/>
                </a:solidFill>
                <a:latin typeface="Malgun Gothic"/>
                <a:ea typeface="Malgun Gothic"/>
              </a:rPr>
              <a:t>데이터 수집</a:t>
            </a:r>
            <a:endParaRPr lang="en-US" sz="2400" kern="0" spc="-200" dirty="0">
              <a:solidFill>
                <a:srgbClr val="4C4747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251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en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DeepLearning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19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17" descr="실내이(가) 표시된 사진&#10;&#10;자동 생성된 설명">
            <a:extLst>
              <a:ext uri="{FF2B5EF4-FFF2-40B4-BE49-F238E27FC236}">
                <a16:creationId xmlns:a16="http://schemas.microsoft.com/office/drawing/2014/main" id="{1C952206-F871-2815-C463-89BFBB573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380" y="2726769"/>
            <a:ext cx="5290159" cy="4833462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361899D-2E60-CDC0-0D10-976C53275F28}"/>
              </a:ext>
            </a:extLst>
          </p:cNvPr>
          <p:cNvSpPr/>
          <p:nvPr/>
        </p:nvSpPr>
        <p:spPr>
          <a:xfrm>
            <a:off x="939768" y="1670722"/>
            <a:ext cx="16408464" cy="7334655"/>
          </a:xfrm>
          <a:prstGeom prst="roundRect">
            <a:avLst>
              <a:gd name="adj" fmla="val 9770"/>
            </a:avLst>
          </a:prstGeom>
          <a:noFill/>
          <a:ln w="19050">
            <a:solidFill>
              <a:srgbClr val="595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4DFB2D-1FFE-6E35-5ABC-22B9F58D2364}"/>
              </a:ext>
            </a:extLst>
          </p:cNvPr>
          <p:cNvGrpSpPr/>
          <p:nvPr/>
        </p:nvGrpSpPr>
        <p:grpSpPr>
          <a:xfrm>
            <a:off x="10533284" y="5057811"/>
            <a:ext cx="696696" cy="476178"/>
            <a:chOff x="5907614" y="5040476"/>
            <a:chExt cx="696696" cy="476178"/>
          </a:xfrm>
        </p:grpSpPr>
        <p:sp>
          <p:nvSpPr>
            <p:cNvPr id="7" name="갈매기형 수장[C] 6">
              <a:extLst>
                <a:ext uri="{FF2B5EF4-FFF2-40B4-BE49-F238E27FC236}">
                  <a16:creationId xmlns:a16="http://schemas.microsoft.com/office/drawing/2014/main" id="{E4F4A7E0-7B1B-7E1E-FD60-76158FA91DE1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갈매기형 수장[C] 8">
              <a:extLst>
                <a:ext uri="{FF2B5EF4-FFF2-40B4-BE49-F238E27FC236}">
                  <a16:creationId xmlns:a16="http://schemas.microsoft.com/office/drawing/2014/main" id="{6F113CCE-1955-185C-64EB-6CE9E553C7DB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갈매기형 수장[C] 9">
              <a:extLst>
                <a:ext uri="{FF2B5EF4-FFF2-40B4-BE49-F238E27FC236}">
                  <a16:creationId xmlns:a16="http://schemas.microsoft.com/office/drawing/2014/main" id="{91E9B841-212F-D1C3-5485-2DD2A8A8C897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B0F8B6-4AC5-2F29-DFCA-E310B692611B}"/>
              </a:ext>
            </a:extLst>
          </p:cNvPr>
          <p:cNvGrpSpPr/>
          <p:nvPr/>
        </p:nvGrpSpPr>
        <p:grpSpPr>
          <a:xfrm>
            <a:off x="7907080" y="2726769"/>
            <a:ext cx="2549742" cy="4595208"/>
            <a:chOff x="7517384" y="2680984"/>
            <a:chExt cx="2549742" cy="4595208"/>
          </a:xfrm>
        </p:grpSpPr>
        <p:grpSp>
          <p:nvGrpSpPr>
            <p:cNvPr id="11" name="그룹 1007">
              <a:extLst>
                <a:ext uri="{FF2B5EF4-FFF2-40B4-BE49-F238E27FC236}">
                  <a16:creationId xmlns:a16="http://schemas.microsoft.com/office/drawing/2014/main" id="{F2CCBB3B-4767-8F1C-E9CC-1493184B459D}"/>
                </a:ext>
              </a:extLst>
            </p:cNvPr>
            <p:cNvGrpSpPr/>
            <p:nvPr/>
          </p:nvGrpSpPr>
          <p:grpSpPr>
            <a:xfrm>
              <a:off x="7517384" y="2680984"/>
              <a:ext cx="2549742" cy="2190488"/>
              <a:chOff x="7383349" y="2723107"/>
              <a:chExt cx="2758413" cy="2201669"/>
            </a:xfrm>
          </p:grpSpPr>
          <p:pic>
            <p:nvPicPr>
              <p:cNvPr id="13" name="Object 25">
                <a:extLst>
                  <a:ext uri="{FF2B5EF4-FFF2-40B4-BE49-F238E27FC236}">
                    <a16:creationId xmlns:a16="http://schemas.microsoft.com/office/drawing/2014/main" id="{597BD8B6-D638-F7AE-7617-BF1CA71D7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83349" y="2723107"/>
                <a:ext cx="2758413" cy="2201669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800E1FF1-F9FA-DAB4-5C93-80403B4DBEAA}"/>
                </a:ext>
              </a:extLst>
            </p:cNvPr>
            <p:cNvGrpSpPr/>
            <p:nvPr/>
          </p:nvGrpSpPr>
          <p:grpSpPr>
            <a:xfrm>
              <a:off x="7739405" y="4839420"/>
              <a:ext cx="2105698" cy="2436772"/>
              <a:chOff x="7699732" y="4909521"/>
              <a:chExt cx="2278028" cy="2449210"/>
            </a:xfrm>
          </p:grpSpPr>
          <p:pic>
            <p:nvPicPr>
              <p:cNvPr id="15" name="Object 28">
                <a:extLst>
                  <a:ext uri="{FF2B5EF4-FFF2-40B4-BE49-F238E27FC236}">
                    <a16:creationId xmlns:a16="http://schemas.microsoft.com/office/drawing/2014/main" id="{5122B586-5C8A-5E0B-4FB3-69ACD4F28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99732" y="4909521"/>
                <a:ext cx="2278028" cy="2449210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DEDD84-1676-D067-5680-313858C3F773}"/>
              </a:ext>
            </a:extLst>
          </p:cNvPr>
          <p:cNvGrpSpPr/>
          <p:nvPr/>
        </p:nvGrpSpPr>
        <p:grpSpPr>
          <a:xfrm>
            <a:off x="7133920" y="5057811"/>
            <a:ext cx="696696" cy="476178"/>
            <a:chOff x="5907614" y="5040476"/>
            <a:chExt cx="696696" cy="476178"/>
          </a:xfrm>
        </p:grpSpPr>
        <p:sp>
          <p:nvSpPr>
            <p:cNvPr id="18" name="갈매기형 수장[C] 17">
              <a:extLst>
                <a:ext uri="{FF2B5EF4-FFF2-40B4-BE49-F238E27FC236}">
                  <a16:creationId xmlns:a16="http://schemas.microsoft.com/office/drawing/2014/main" id="{FE82676D-5689-A04E-41AB-162A1792BB2F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갈매기형 수장[C] 18">
              <a:extLst>
                <a:ext uri="{FF2B5EF4-FFF2-40B4-BE49-F238E27FC236}">
                  <a16:creationId xmlns:a16="http://schemas.microsoft.com/office/drawing/2014/main" id="{A6CFF18E-6364-E8A8-6B52-F934CCEBB48F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갈매기형 수장[C] 19">
              <a:extLst>
                <a:ext uri="{FF2B5EF4-FFF2-40B4-BE49-F238E27FC236}">
                  <a16:creationId xmlns:a16="http://schemas.microsoft.com/office/drawing/2014/main" id="{76AF1337-5B12-E0D1-E0D9-04B38CC79C9E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F52FE7-449C-740F-4901-CB0DFD15C44F}"/>
              </a:ext>
            </a:extLst>
          </p:cNvPr>
          <p:cNvGrpSpPr/>
          <p:nvPr/>
        </p:nvGrpSpPr>
        <p:grpSpPr>
          <a:xfrm>
            <a:off x="11613761" y="2742285"/>
            <a:ext cx="5234417" cy="5571534"/>
            <a:chOff x="11613761" y="2742285"/>
            <a:chExt cx="5234417" cy="5571534"/>
          </a:xfrm>
        </p:grpSpPr>
        <p:pic>
          <p:nvPicPr>
            <p:cNvPr id="24" name="그림 8" descr="장갑류이(가) 표시된 사진&#10;&#10;자동 생성된 설명">
              <a:extLst>
                <a:ext uri="{FF2B5EF4-FFF2-40B4-BE49-F238E27FC236}">
                  <a16:creationId xmlns:a16="http://schemas.microsoft.com/office/drawing/2014/main" id="{38E61832-1424-78E1-3AAD-9AB0C840F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3761" y="2742285"/>
              <a:ext cx="5234417" cy="483346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BFEB18-FF2C-1828-BC3A-22E27B4D4924}"/>
                </a:ext>
              </a:extLst>
            </p:cNvPr>
            <p:cNvSpPr txBox="1"/>
            <p:nvPr/>
          </p:nvSpPr>
          <p:spPr>
            <a:xfrm>
              <a:off x="13574537" y="7836765"/>
              <a:ext cx="1508647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4C4747"/>
                  </a:solidFill>
                  <a:latin typeface="Malgun Gothic"/>
                  <a:ea typeface="Malgun Gothic"/>
                  <a:cs typeface="Calibri"/>
                </a:rPr>
                <a:t>영상번역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7B9FC84-0BDE-9D68-19C7-436FB00AC622}"/>
              </a:ext>
            </a:extLst>
          </p:cNvPr>
          <p:cNvSpPr txBox="1"/>
          <p:nvPr/>
        </p:nvSpPr>
        <p:spPr>
          <a:xfrm>
            <a:off x="13493659" y="2060898"/>
            <a:ext cx="138164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366092"/>
                </a:solidFill>
                <a:latin typeface="Malgun Gothic"/>
                <a:ea typeface="Malgun Gothic"/>
                <a:cs typeface="Calibri"/>
              </a:rPr>
              <a:t>NAS</a:t>
            </a:r>
          </a:p>
        </p:txBody>
      </p:sp>
    </p:spTree>
    <p:extLst>
      <p:ext uri="{BB962C8B-B14F-4D97-AF65-F5344CB8AC3E}">
        <p14:creationId xmlns:p14="http://schemas.microsoft.com/office/powerpoint/2010/main" val="101143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247900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162800" y="800100"/>
            <a:ext cx="9471529" cy="2505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Bebas" pitchFamily="34" charset="0"/>
              </a:rPr>
              <a:t>CONTENTS</a:t>
            </a:r>
            <a:endParaRPr lang="en-US" sz="1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8429" y="3719156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01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0100" y="4262830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팀 소개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0099" y="4971243"/>
            <a:ext cx="2454121" cy="99937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팀명 소개</a:t>
            </a:r>
          </a:p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팀 조직 구성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4" name="Object 6">
            <a:extLst>
              <a:ext uri="{FF2B5EF4-FFF2-40B4-BE49-F238E27FC236}">
                <a16:creationId xmlns:a16="http://schemas.microsoft.com/office/drawing/2014/main" id="{60D43F77-8F7C-5834-FF95-87AC773B20FE}"/>
              </a:ext>
            </a:extLst>
          </p:cNvPr>
          <p:cNvSpPr txBox="1"/>
          <p:nvPr/>
        </p:nvSpPr>
        <p:spPr>
          <a:xfrm>
            <a:off x="7054829" y="3695700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</a:t>
            </a:r>
            <a:r>
              <a:rPr lang="en-US" altLang="ko-KR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2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8E11622-772A-8F92-764C-E67E52249DE3}"/>
              </a:ext>
            </a:extLst>
          </p:cNvPr>
          <p:cNvSpPr txBox="1"/>
          <p:nvPr/>
        </p:nvSpPr>
        <p:spPr>
          <a:xfrm>
            <a:off x="8496500" y="4262830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Problem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14ADCDBC-2AE3-5A27-3DE9-7B0F1551DF82}"/>
              </a:ext>
            </a:extLst>
          </p:cNvPr>
          <p:cNvSpPr txBox="1"/>
          <p:nvPr/>
        </p:nvSpPr>
        <p:spPr>
          <a:xfrm>
            <a:off x="8496499" y="4947787"/>
            <a:ext cx="2454121" cy="99937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식별</a:t>
            </a:r>
            <a:endParaRPr lang="en-US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정의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262C48BD-842A-7FBC-CBF0-CFD0AA277CA0}"/>
              </a:ext>
            </a:extLst>
          </p:cNvPr>
          <p:cNvSpPr txBox="1"/>
          <p:nvPr/>
        </p:nvSpPr>
        <p:spPr>
          <a:xfrm>
            <a:off x="12526327" y="3719156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</a:t>
            </a:r>
            <a:r>
              <a:rPr lang="en-US" altLang="ko-KR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3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BB4EA3D6-401C-96B4-5715-5BE10C058305}"/>
              </a:ext>
            </a:extLst>
          </p:cNvPr>
          <p:cNvSpPr txBox="1"/>
          <p:nvPr/>
        </p:nvSpPr>
        <p:spPr>
          <a:xfrm>
            <a:off x="13967998" y="4262830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Why</a:t>
            </a: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424C0308-E878-7EB1-562F-5D91CB35AA3B}"/>
              </a:ext>
            </a:extLst>
          </p:cNvPr>
          <p:cNvSpPr txBox="1"/>
          <p:nvPr/>
        </p:nvSpPr>
        <p:spPr>
          <a:xfrm>
            <a:off x="13967997" y="4971243"/>
            <a:ext cx="2454121" cy="514628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발생 원인</a:t>
            </a:r>
            <a:endParaRPr lang="en-US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9CD3111A-0CA5-709D-8F30-E626DC00D9CB}"/>
              </a:ext>
            </a:extLst>
          </p:cNvPr>
          <p:cNvSpPr txBox="1"/>
          <p:nvPr/>
        </p:nvSpPr>
        <p:spPr>
          <a:xfrm>
            <a:off x="1547263" y="5963673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</a:t>
            </a:r>
            <a:r>
              <a:rPr lang="en-US" altLang="ko-KR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4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2" name="Object 8">
            <a:extLst>
              <a:ext uri="{FF2B5EF4-FFF2-40B4-BE49-F238E27FC236}">
                <a16:creationId xmlns:a16="http://schemas.microsoft.com/office/drawing/2014/main" id="{23A178B3-9FE0-2ABA-130D-01C0524F07B0}"/>
              </a:ext>
            </a:extLst>
          </p:cNvPr>
          <p:cNvSpPr txBox="1"/>
          <p:nvPr/>
        </p:nvSpPr>
        <p:spPr>
          <a:xfrm>
            <a:off x="2988934" y="6507347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What</a:t>
            </a: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6B3CBA90-36E5-D996-DCDB-6DAC15BE8201}"/>
              </a:ext>
            </a:extLst>
          </p:cNvPr>
          <p:cNvSpPr txBox="1"/>
          <p:nvPr/>
        </p:nvSpPr>
        <p:spPr>
          <a:xfrm>
            <a:off x="2988933" y="7215760"/>
            <a:ext cx="2454121" cy="99937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해결방안</a:t>
            </a:r>
            <a:endParaRPr lang="en-US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Actor </a:t>
            </a: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정의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BC4907CD-CC71-82EB-F2C8-43819E9422BE}"/>
              </a:ext>
            </a:extLst>
          </p:cNvPr>
          <p:cNvSpPr txBox="1"/>
          <p:nvPr/>
        </p:nvSpPr>
        <p:spPr>
          <a:xfrm>
            <a:off x="12526327" y="5960957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06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9EE89AC4-E87B-13DA-6798-37D5D83E855A}"/>
              </a:ext>
            </a:extLst>
          </p:cNvPr>
          <p:cNvSpPr txBox="1"/>
          <p:nvPr/>
        </p:nvSpPr>
        <p:spPr>
          <a:xfrm>
            <a:off x="13967998" y="6504631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When</a:t>
            </a:r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814FEB3F-7943-4879-4992-B26F6A3BFB32}"/>
              </a:ext>
            </a:extLst>
          </p:cNvPr>
          <p:cNvSpPr txBox="1"/>
          <p:nvPr/>
        </p:nvSpPr>
        <p:spPr>
          <a:xfrm>
            <a:off x="13967997" y="7213044"/>
            <a:ext cx="2966870" cy="148412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프로젝트 일정 계획</a:t>
            </a:r>
            <a:endParaRPr lang="en-US" altLang="ko-KR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구현 예정 기능</a:t>
            </a:r>
            <a:endParaRPr lang="en-US" altLang="ko-KR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산출물 리스트</a:t>
            </a:r>
            <a:endParaRPr lang="en-US" altLang="ko-KR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33135EC4-950E-DF3F-DE6C-9CEA3732DE74}"/>
              </a:ext>
            </a:extLst>
          </p:cNvPr>
          <p:cNvSpPr txBox="1"/>
          <p:nvPr/>
        </p:nvSpPr>
        <p:spPr>
          <a:xfrm>
            <a:off x="7054829" y="5947163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</a:t>
            </a:r>
            <a:r>
              <a:rPr lang="en-US" altLang="ko-KR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5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901870DB-61C9-9E67-B8FA-65A854A47899}"/>
              </a:ext>
            </a:extLst>
          </p:cNvPr>
          <p:cNvSpPr txBox="1"/>
          <p:nvPr/>
        </p:nvSpPr>
        <p:spPr>
          <a:xfrm>
            <a:off x="8496500" y="6490837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How</a:t>
            </a:r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FFB7B968-A6E2-4F64-F0D8-823B704E7AB4}"/>
              </a:ext>
            </a:extLst>
          </p:cNvPr>
          <p:cNvSpPr txBox="1"/>
          <p:nvPr/>
        </p:nvSpPr>
        <p:spPr>
          <a:xfrm>
            <a:off x="8496499" y="7199250"/>
            <a:ext cx="2454121" cy="99937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시스템 </a:t>
            </a:r>
            <a:r>
              <a:rPr lang="ko-KR" altLang="en-US" sz="2100" kern="0" spc="-1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아키텍쳐</a:t>
            </a:r>
            <a:endParaRPr lang="en-US" altLang="ko-KR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UI, </a:t>
            </a:r>
            <a:r>
              <a:rPr lang="en-US" sz="2100" kern="0" spc="-1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DeepLearning</a:t>
            </a:r>
            <a:endParaRPr lang="en-US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</p:txBody>
      </p:sp>
      <p:sp>
        <p:nvSpPr>
          <p:cNvPr id="14" name="Object 27">
            <a:extLst>
              <a:ext uri="{FF2B5EF4-FFF2-40B4-BE49-F238E27FC236}">
                <a16:creationId xmlns:a16="http://schemas.microsoft.com/office/drawing/2014/main" id="{01DF438A-C44F-8207-9680-F06936FA3C54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날짜 개체 틀 7">
            <a:extLst>
              <a:ext uri="{FF2B5EF4-FFF2-40B4-BE49-F238E27FC236}">
                <a16:creationId xmlns:a16="http://schemas.microsoft.com/office/drawing/2014/main" id="{0634E0AB-CF88-5EAF-6B4B-7CBAC5121183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6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BCB8D41-5911-C02F-DB44-2574BB645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en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DeepLearning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361899D-2E60-CDC0-0D10-976C53275F28}"/>
              </a:ext>
            </a:extLst>
          </p:cNvPr>
          <p:cNvSpPr/>
          <p:nvPr/>
        </p:nvSpPr>
        <p:spPr>
          <a:xfrm>
            <a:off x="939768" y="1670722"/>
            <a:ext cx="16408464" cy="7334655"/>
          </a:xfrm>
          <a:prstGeom prst="roundRect">
            <a:avLst>
              <a:gd name="adj" fmla="val 9770"/>
            </a:avLst>
          </a:prstGeom>
          <a:noFill/>
          <a:ln w="19050">
            <a:solidFill>
              <a:srgbClr val="595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4DFB2D-1FFE-6E35-5ABC-22B9F58D2364}"/>
              </a:ext>
            </a:extLst>
          </p:cNvPr>
          <p:cNvGrpSpPr/>
          <p:nvPr/>
        </p:nvGrpSpPr>
        <p:grpSpPr>
          <a:xfrm>
            <a:off x="10533284" y="5057811"/>
            <a:ext cx="696696" cy="476178"/>
            <a:chOff x="5907614" y="5040476"/>
            <a:chExt cx="696696" cy="476178"/>
          </a:xfrm>
        </p:grpSpPr>
        <p:sp>
          <p:nvSpPr>
            <p:cNvPr id="7" name="갈매기형 수장[C] 6">
              <a:extLst>
                <a:ext uri="{FF2B5EF4-FFF2-40B4-BE49-F238E27FC236}">
                  <a16:creationId xmlns:a16="http://schemas.microsoft.com/office/drawing/2014/main" id="{E4F4A7E0-7B1B-7E1E-FD60-76158FA91DE1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갈매기형 수장[C] 8">
              <a:extLst>
                <a:ext uri="{FF2B5EF4-FFF2-40B4-BE49-F238E27FC236}">
                  <a16:creationId xmlns:a16="http://schemas.microsoft.com/office/drawing/2014/main" id="{6F113CCE-1955-185C-64EB-6CE9E553C7DB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갈매기형 수장[C] 9">
              <a:extLst>
                <a:ext uri="{FF2B5EF4-FFF2-40B4-BE49-F238E27FC236}">
                  <a16:creationId xmlns:a16="http://schemas.microsoft.com/office/drawing/2014/main" id="{91E9B841-212F-D1C3-5485-2DD2A8A8C897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B0F8B6-4AC5-2F29-DFCA-E310B692611B}"/>
              </a:ext>
            </a:extLst>
          </p:cNvPr>
          <p:cNvGrpSpPr/>
          <p:nvPr/>
        </p:nvGrpSpPr>
        <p:grpSpPr>
          <a:xfrm>
            <a:off x="7907080" y="2726769"/>
            <a:ext cx="2549742" cy="4595208"/>
            <a:chOff x="7517384" y="2680984"/>
            <a:chExt cx="2549742" cy="4595208"/>
          </a:xfrm>
        </p:grpSpPr>
        <p:grpSp>
          <p:nvGrpSpPr>
            <p:cNvPr id="11" name="그룹 1007">
              <a:extLst>
                <a:ext uri="{FF2B5EF4-FFF2-40B4-BE49-F238E27FC236}">
                  <a16:creationId xmlns:a16="http://schemas.microsoft.com/office/drawing/2014/main" id="{F2CCBB3B-4767-8F1C-E9CC-1493184B459D}"/>
                </a:ext>
              </a:extLst>
            </p:cNvPr>
            <p:cNvGrpSpPr/>
            <p:nvPr/>
          </p:nvGrpSpPr>
          <p:grpSpPr>
            <a:xfrm>
              <a:off x="7517384" y="2680984"/>
              <a:ext cx="2549742" cy="2190488"/>
              <a:chOff x="7383349" y="2723107"/>
              <a:chExt cx="2758413" cy="2201669"/>
            </a:xfrm>
          </p:grpSpPr>
          <p:pic>
            <p:nvPicPr>
              <p:cNvPr id="13" name="Object 25">
                <a:extLst>
                  <a:ext uri="{FF2B5EF4-FFF2-40B4-BE49-F238E27FC236}">
                    <a16:creationId xmlns:a16="http://schemas.microsoft.com/office/drawing/2014/main" id="{597BD8B6-D638-F7AE-7617-BF1CA71D7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83349" y="2723107"/>
                <a:ext cx="2758413" cy="2201669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800E1FF1-F9FA-DAB4-5C93-80403B4DBEAA}"/>
                </a:ext>
              </a:extLst>
            </p:cNvPr>
            <p:cNvGrpSpPr/>
            <p:nvPr/>
          </p:nvGrpSpPr>
          <p:grpSpPr>
            <a:xfrm>
              <a:off x="7739405" y="4839420"/>
              <a:ext cx="2105698" cy="2436772"/>
              <a:chOff x="7699732" y="4909521"/>
              <a:chExt cx="2278028" cy="2449210"/>
            </a:xfrm>
          </p:grpSpPr>
          <p:pic>
            <p:nvPicPr>
              <p:cNvPr id="15" name="Object 28">
                <a:extLst>
                  <a:ext uri="{FF2B5EF4-FFF2-40B4-BE49-F238E27FC236}">
                    <a16:creationId xmlns:a16="http://schemas.microsoft.com/office/drawing/2014/main" id="{5122B586-5C8A-5E0B-4FB3-69ACD4F28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99732" y="4909521"/>
                <a:ext cx="2278028" cy="2449210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DEDD84-1676-D067-5680-313858C3F773}"/>
              </a:ext>
            </a:extLst>
          </p:cNvPr>
          <p:cNvGrpSpPr/>
          <p:nvPr/>
        </p:nvGrpSpPr>
        <p:grpSpPr>
          <a:xfrm>
            <a:off x="7133920" y="5057811"/>
            <a:ext cx="696696" cy="476178"/>
            <a:chOff x="5907614" y="5040476"/>
            <a:chExt cx="696696" cy="476178"/>
          </a:xfrm>
        </p:grpSpPr>
        <p:sp>
          <p:nvSpPr>
            <p:cNvPr id="18" name="갈매기형 수장[C] 17">
              <a:extLst>
                <a:ext uri="{FF2B5EF4-FFF2-40B4-BE49-F238E27FC236}">
                  <a16:creationId xmlns:a16="http://schemas.microsoft.com/office/drawing/2014/main" id="{FE82676D-5689-A04E-41AB-162A1792BB2F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갈매기형 수장[C] 18">
              <a:extLst>
                <a:ext uri="{FF2B5EF4-FFF2-40B4-BE49-F238E27FC236}">
                  <a16:creationId xmlns:a16="http://schemas.microsoft.com/office/drawing/2014/main" id="{A6CFF18E-6364-E8A8-6B52-F934CCEBB48F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갈매기형 수장[C] 19">
              <a:extLst>
                <a:ext uri="{FF2B5EF4-FFF2-40B4-BE49-F238E27FC236}">
                  <a16:creationId xmlns:a16="http://schemas.microsoft.com/office/drawing/2014/main" id="{76AF1337-5B12-E0D1-E0D9-04B38CC79C9E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그림 24" descr="청진기가 있는 의사">
            <a:extLst>
              <a:ext uri="{FF2B5EF4-FFF2-40B4-BE49-F238E27FC236}">
                <a16:creationId xmlns:a16="http://schemas.microsoft.com/office/drawing/2014/main" id="{8284427C-4EAF-A63B-5111-13EA4299FA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r="4281"/>
          <a:stretch/>
        </p:blipFill>
        <p:spPr>
          <a:xfrm>
            <a:off x="1383143" y="2700208"/>
            <a:ext cx="5290160" cy="4875539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2994BAD-6FD8-A034-A5C6-8E58F10167C3}"/>
              </a:ext>
            </a:extLst>
          </p:cNvPr>
          <p:cNvGrpSpPr/>
          <p:nvPr/>
        </p:nvGrpSpPr>
        <p:grpSpPr>
          <a:xfrm>
            <a:off x="11567275" y="2732875"/>
            <a:ext cx="5234417" cy="5565416"/>
            <a:chOff x="11567275" y="2732875"/>
            <a:chExt cx="5234417" cy="55654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BFEB18-FF2C-1828-BC3A-22E27B4D4924}"/>
                </a:ext>
              </a:extLst>
            </p:cNvPr>
            <p:cNvSpPr txBox="1"/>
            <p:nvPr/>
          </p:nvSpPr>
          <p:spPr>
            <a:xfrm>
              <a:off x="12706106" y="7821237"/>
              <a:ext cx="3245505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4C4747"/>
                  </a:solidFill>
                  <a:latin typeface="Malgun Gothic"/>
                  <a:ea typeface="Malgun Gothic"/>
                  <a:cs typeface="Calibri"/>
                </a:rPr>
                <a:t>음성        텍스트</a:t>
              </a:r>
            </a:p>
          </p:txBody>
        </p:sp>
        <p:pic>
          <p:nvPicPr>
            <p:cNvPr id="41" name="그림 40" descr="3D 형태의 흰색 글자">
              <a:extLst>
                <a:ext uri="{FF2B5EF4-FFF2-40B4-BE49-F238E27FC236}">
                  <a16:creationId xmlns:a16="http://schemas.microsoft.com/office/drawing/2014/main" id="{5AC1BBCB-DDEF-29D9-DD2D-231023648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1"/>
            <a:stretch/>
          </p:blipFill>
          <p:spPr>
            <a:xfrm>
              <a:off x="11567275" y="2732875"/>
              <a:ext cx="5234417" cy="4810204"/>
            </a:xfrm>
            <a:prstGeom prst="rect">
              <a:avLst/>
            </a:prstGeom>
          </p:spPr>
        </p:pic>
        <p:pic>
          <p:nvPicPr>
            <p:cNvPr id="46" name="Object 32">
              <a:extLst>
                <a:ext uri="{FF2B5EF4-FFF2-40B4-BE49-F238E27FC236}">
                  <a16:creationId xmlns:a16="http://schemas.microsoft.com/office/drawing/2014/main" id="{7BCD13B3-B178-8F62-AFDC-4A334AC16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l="66145" t="525" b="-1"/>
            <a:stretch/>
          </p:blipFill>
          <p:spPr>
            <a:xfrm>
              <a:off x="13886108" y="7938519"/>
              <a:ext cx="548621" cy="20821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C55D9C8-C32B-5BCD-8122-B75ADBC58880}"/>
              </a:ext>
            </a:extLst>
          </p:cNvPr>
          <p:cNvSpPr txBox="1"/>
          <p:nvPr/>
        </p:nvSpPr>
        <p:spPr>
          <a:xfrm>
            <a:off x="13493659" y="2060898"/>
            <a:ext cx="138164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366092"/>
                </a:solidFill>
                <a:latin typeface="Malgun Gothic"/>
                <a:ea typeface="Malgun Gothic"/>
                <a:cs typeface="Calibri"/>
              </a:rPr>
              <a:t>NAS</a:t>
            </a:r>
          </a:p>
        </p:txBody>
      </p:sp>
    </p:spTree>
    <p:extLst>
      <p:ext uri="{BB962C8B-B14F-4D97-AF65-F5344CB8AC3E}">
        <p14:creationId xmlns:p14="http://schemas.microsoft.com/office/powerpoint/2010/main" val="263743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en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DeepLearning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21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DEDD84-1676-D067-5680-313858C3F773}"/>
              </a:ext>
            </a:extLst>
          </p:cNvPr>
          <p:cNvGrpSpPr/>
          <p:nvPr/>
        </p:nvGrpSpPr>
        <p:grpSpPr>
          <a:xfrm>
            <a:off x="8596950" y="5019094"/>
            <a:ext cx="696696" cy="476178"/>
            <a:chOff x="5907614" y="5040476"/>
            <a:chExt cx="696696" cy="476178"/>
          </a:xfrm>
        </p:grpSpPr>
        <p:sp>
          <p:nvSpPr>
            <p:cNvPr id="18" name="갈매기형 수장[C] 17">
              <a:extLst>
                <a:ext uri="{FF2B5EF4-FFF2-40B4-BE49-F238E27FC236}">
                  <a16:creationId xmlns:a16="http://schemas.microsoft.com/office/drawing/2014/main" id="{FE82676D-5689-A04E-41AB-162A1792BB2F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갈매기형 수장[C] 18">
              <a:extLst>
                <a:ext uri="{FF2B5EF4-FFF2-40B4-BE49-F238E27FC236}">
                  <a16:creationId xmlns:a16="http://schemas.microsoft.com/office/drawing/2014/main" id="{A6CFF18E-6364-E8A8-6B52-F934CCEBB48F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갈매기형 수장[C] 19">
              <a:extLst>
                <a:ext uri="{FF2B5EF4-FFF2-40B4-BE49-F238E27FC236}">
                  <a16:creationId xmlns:a16="http://schemas.microsoft.com/office/drawing/2014/main" id="{76AF1337-5B12-E0D1-E0D9-04B38CC79C9E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293EBE-7DAC-83D5-B5DD-EE97EDF533F8}"/>
              </a:ext>
            </a:extLst>
          </p:cNvPr>
          <p:cNvSpPr txBox="1"/>
          <p:nvPr/>
        </p:nvSpPr>
        <p:spPr>
          <a:xfrm>
            <a:off x="3898324" y="1761782"/>
            <a:ext cx="138164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366092"/>
                </a:solidFill>
                <a:latin typeface="Malgun Gothic"/>
                <a:ea typeface="Malgun Gothic"/>
                <a:cs typeface="Calibri"/>
              </a:rPr>
              <a:t>NAS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F4ED998-A2F1-964F-AFBA-2538C70E1202}"/>
              </a:ext>
            </a:extLst>
          </p:cNvPr>
          <p:cNvGrpSpPr/>
          <p:nvPr/>
        </p:nvGrpSpPr>
        <p:grpSpPr>
          <a:xfrm>
            <a:off x="2145369" y="2404584"/>
            <a:ext cx="4889719" cy="3055747"/>
            <a:chOff x="11613761" y="2742285"/>
            <a:chExt cx="5234417" cy="5363382"/>
          </a:xfrm>
        </p:grpSpPr>
        <p:pic>
          <p:nvPicPr>
            <p:cNvPr id="27" name="그림 8" descr="장갑류이(가) 표시된 사진&#10;&#10;자동 생성된 설명">
              <a:extLst>
                <a:ext uri="{FF2B5EF4-FFF2-40B4-BE49-F238E27FC236}">
                  <a16:creationId xmlns:a16="http://schemas.microsoft.com/office/drawing/2014/main" id="{83730DC3-9725-AB8A-8EEC-544F682F8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13761" y="2742285"/>
              <a:ext cx="5234417" cy="439577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B42F78-E8CE-AEAA-CEA8-DD46163A5D4A}"/>
                </a:ext>
              </a:extLst>
            </p:cNvPr>
            <p:cNvSpPr txBox="1"/>
            <p:nvPr/>
          </p:nvSpPr>
          <p:spPr>
            <a:xfrm>
              <a:off x="12857661" y="7268352"/>
              <a:ext cx="2681529" cy="8373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4C4747"/>
                  </a:solidFill>
                  <a:latin typeface="Malgun Gothic"/>
                  <a:ea typeface="Malgun Gothic"/>
                  <a:cs typeface="Calibri"/>
                </a:rPr>
                <a:t>영상번역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89E598-0AD3-BBDE-EE18-26ED82275993}"/>
              </a:ext>
            </a:extLst>
          </p:cNvPr>
          <p:cNvGrpSpPr/>
          <p:nvPr/>
        </p:nvGrpSpPr>
        <p:grpSpPr>
          <a:xfrm>
            <a:off x="2145369" y="5684586"/>
            <a:ext cx="4889719" cy="3171500"/>
            <a:chOff x="11670470" y="4214716"/>
            <a:chExt cx="5131221" cy="39815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53D0E3-E0E9-7C62-C3E1-C380A1CAA03B}"/>
                </a:ext>
              </a:extLst>
            </p:cNvPr>
            <p:cNvSpPr txBox="1"/>
            <p:nvPr/>
          </p:nvSpPr>
          <p:spPr>
            <a:xfrm>
              <a:off x="12706106" y="7719192"/>
              <a:ext cx="3245505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4C4747"/>
                  </a:solidFill>
                  <a:latin typeface="Malgun Gothic"/>
                  <a:ea typeface="Malgun Gothic"/>
                  <a:cs typeface="Calibri"/>
                </a:rPr>
                <a:t>음성        텍스트</a:t>
              </a:r>
            </a:p>
          </p:txBody>
        </p:sp>
        <p:pic>
          <p:nvPicPr>
            <p:cNvPr id="31" name="그림 30" descr="3D 형태의 흰색 글자">
              <a:extLst>
                <a:ext uri="{FF2B5EF4-FFF2-40B4-BE49-F238E27FC236}">
                  <a16:creationId xmlns:a16="http://schemas.microsoft.com/office/drawing/2014/main" id="{86B0873C-3F4C-8BB4-3E4D-0BD76CB22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1" t="30806"/>
            <a:stretch/>
          </p:blipFill>
          <p:spPr>
            <a:xfrm>
              <a:off x="11670470" y="4214716"/>
              <a:ext cx="5131221" cy="3328363"/>
            </a:xfrm>
            <a:prstGeom prst="rect">
              <a:avLst/>
            </a:prstGeom>
          </p:spPr>
        </p:pic>
        <p:pic>
          <p:nvPicPr>
            <p:cNvPr id="32" name="Object 32">
              <a:extLst>
                <a:ext uri="{FF2B5EF4-FFF2-40B4-BE49-F238E27FC236}">
                  <a16:creationId xmlns:a16="http://schemas.microsoft.com/office/drawing/2014/main" id="{ECA56C4A-E83B-9EBD-F25C-CB7749BDA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66145" t="525" b="-1"/>
            <a:stretch/>
          </p:blipFill>
          <p:spPr>
            <a:xfrm>
              <a:off x="13886108" y="7904509"/>
              <a:ext cx="548621" cy="208211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609AF5-1C94-FF8E-7232-3BF4C04A9708}"/>
              </a:ext>
            </a:extLst>
          </p:cNvPr>
          <p:cNvGrpSpPr/>
          <p:nvPr/>
        </p:nvGrpSpPr>
        <p:grpSpPr>
          <a:xfrm>
            <a:off x="10574830" y="1409704"/>
            <a:ext cx="5132530" cy="7446382"/>
            <a:chOff x="4012130" y="376880"/>
            <a:chExt cx="4167739" cy="6215449"/>
          </a:xfrm>
        </p:grpSpPr>
        <p:sp>
          <p:nvSpPr>
            <p:cNvPr id="6" name="사각형: 둥근 모서리 25">
              <a:extLst>
                <a:ext uri="{FF2B5EF4-FFF2-40B4-BE49-F238E27FC236}">
                  <a16:creationId xmlns:a16="http://schemas.microsoft.com/office/drawing/2014/main" id="{B40B4F48-6520-5206-4BCC-C09F3C74DC10}"/>
                </a:ext>
              </a:extLst>
            </p:cNvPr>
            <p:cNvSpPr/>
            <p:nvPr/>
          </p:nvSpPr>
          <p:spPr>
            <a:xfrm>
              <a:off x="4012130" y="376880"/>
              <a:ext cx="4167739" cy="6215449"/>
            </a:xfrm>
            <a:prstGeom prst="roundRect">
              <a:avLst>
                <a:gd name="adj" fmla="val 7190"/>
              </a:avLst>
            </a:prstGeom>
            <a:noFill/>
            <a:ln w="1905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CD7930DD-3B74-7B50-9568-F6BDFB4A4974}"/>
                </a:ext>
              </a:extLst>
            </p:cNvPr>
            <p:cNvSpPr/>
            <p:nvPr/>
          </p:nvSpPr>
          <p:spPr>
            <a:xfrm>
              <a:off x="4236702" y="1285258"/>
              <a:ext cx="3733799" cy="5097005"/>
            </a:xfrm>
            <a:prstGeom prst="roundRect">
              <a:avLst>
                <a:gd name="adj" fmla="val 5242"/>
              </a:avLst>
            </a:prstGeom>
            <a:solidFill>
              <a:srgbClr val="C8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열린 폴더 단색으로 채워진">
              <a:extLst>
                <a:ext uri="{FF2B5EF4-FFF2-40B4-BE49-F238E27FC236}">
                  <a16:creationId xmlns:a16="http://schemas.microsoft.com/office/drawing/2014/main" id="{0DB4F7A8-5B55-485A-ADA6-E7A5F6373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36702" y="726445"/>
              <a:ext cx="542926" cy="542926"/>
            </a:xfrm>
            <a:prstGeom prst="rect">
              <a:avLst/>
            </a:prstGeom>
          </p:spPr>
        </p:pic>
        <p:pic>
          <p:nvPicPr>
            <p:cNvPr id="10" name="그래픽 9" descr="쓰레기 단색으로 채워진">
              <a:extLst>
                <a:ext uri="{FF2B5EF4-FFF2-40B4-BE49-F238E27FC236}">
                  <a16:creationId xmlns:a16="http://schemas.microsoft.com/office/drawing/2014/main" id="{4976E2B7-EA13-7AF7-B79A-364706667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27576" y="726444"/>
              <a:ext cx="476252" cy="476252"/>
            </a:xfrm>
            <a:prstGeom prst="rect">
              <a:avLst/>
            </a:prstGeom>
          </p:spPr>
        </p:pic>
        <p:pic>
          <p:nvPicPr>
            <p:cNvPr id="11" name="그래픽 10" descr="카메라 단색으로 채워진">
              <a:extLst>
                <a:ext uri="{FF2B5EF4-FFF2-40B4-BE49-F238E27FC236}">
                  <a16:creationId xmlns:a16="http://schemas.microsoft.com/office/drawing/2014/main" id="{3564C7D8-FF69-0319-D715-8DE2579F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85273" y="440815"/>
              <a:ext cx="807888" cy="807888"/>
            </a:xfrm>
            <a:prstGeom prst="rect">
              <a:avLst/>
            </a:prstGeom>
          </p:spPr>
        </p:pic>
        <p:sp>
          <p:nvSpPr>
            <p:cNvPr id="13" name="말풍선: 모서리가 둥근 사각형 24">
              <a:extLst>
                <a:ext uri="{FF2B5EF4-FFF2-40B4-BE49-F238E27FC236}">
                  <a16:creationId xmlns:a16="http://schemas.microsoft.com/office/drawing/2014/main" id="{2AABCD64-ACD2-639E-A6B2-CE4566388E89}"/>
                </a:ext>
              </a:extLst>
            </p:cNvPr>
            <p:cNvSpPr/>
            <p:nvPr/>
          </p:nvSpPr>
          <p:spPr>
            <a:xfrm>
              <a:off x="4968035" y="2276111"/>
              <a:ext cx="1857730" cy="319644"/>
            </a:xfrm>
            <a:prstGeom prst="wedgeRoundRectCallout">
              <a:avLst>
                <a:gd name="adj1" fmla="val -55957"/>
                <a:gd name="adj2" fmla="val -22658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어디 부분에 통증이 있으세요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D749EFB-B4D3-F65A-6171-26095DD01261}"/>
                </a:ext>
              </a:extLst>
            </p:cNvPr>
            <p:cNvGrpSpPr/>
            <p:nvPr/>
          </p:nvGrpSpPr>
          <p:grpSpPr>
            <a:xfrm>
              <a:off x="4350606" y="2111012"/>
              <a:ext cx="422607" cy="421021"/>
              <a:chOff x="677333" y="1332443"/>
              <a:chExt cx="846667" cy="843490"/>
            </a:xfrm>
          </p:grpSpPr>
          <p:sp>
            <p:nvSpPr>
              <p:cNvPr id="61" name="사각형: 둥근 모서리 27">
                <a:extLst>
                  <a:ext uri="{FF2B5EF4-FFF2-40B4-BE49-F238E27FC236}">
                    <a16:creationId xmlns:a16="http://schemas.microsoft.com/office/drawing/2014/main" id="{D63EE48A-EA13-A751-DB43-17846845FBD9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pic>
            <p:nvPicPr>
              <p:cNvPr id="62" name="그래픽 61" descr="청진기 단색으로 채워진">
                <a:extLst>
                  <a:ext uri="{FF2B5EF4-FFF2-40B4-BE49-F238E27FC236}">
                    <a16:creationId xmlns:a16="http://schemas.microsoft.com/office/drawing/2014/main" id="{F5E82498-C11F-4EAE-00BF-0053294D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15" name="말풍선: 모서리가 둥근 사각형 33">
              <a:extLst>
                <a:ext uri="{FF2B5EF4-FFF2-40B4-BE49-F238E27FC236}">
                  <a16:creationId xmlns:a16="http://schemas.microsoft.com/office/drawing/2014/main" id="{1C3F37B5-D7FD-468D-6502-0E6074A08903}"/>
                </a:ext>
              </a:extLst>
            </p:cNvPr>
            <p:cNvSpPr/>
            <p:nvPr/>
          </p:nvSpPr>
          <p:spPr>
            <a:xfrm>
              <a:off x="6411150" y="2918412"/>
              <a:ext cx="824506" cy="319644"/>
            </a:xfrm>
            <a:prstGeom prst="wedgeRoundRectCallout">
              <a:avLst>
                <a:gd name="adj1" fmla="val 56026"/>
                <a:gd name="adj2" fmla="val -1894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오른쪽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06A48EF-DAD8-9014-41FC-9140702C6215}"/>
                </a:ext>
              </a:extLst>
            </p:cNvPr>
            <p:cNvGrpSpPr/>
            <p:nvPr/>
          </p:nvGrpSpPr>
          <p:grpSpPr>
            <a:xfrm>
              <a:off x="7430224" y="2753314"/>
              <a:ext cx="422607" cy="421021"/>
              <a:chOff x="677333" y="1332443"/>
              <a:chExt cx="846667" cy="843490"/>
            </a:xfrm>
          </p:grpSpPr>
          <p:sp>
            <p:nvSpPr>
              <p:cNvPr id="59" name="사각형: 둥근 모서리 38">
                <a:extLst>
                  <a:ext uri="{FF2B5EF4-FFF2-40B4-BE49-F238E27FC236}">
                    <a16:creationId xmlns:a16="http://schemas.microsoft.com/office/drawing/2014/main" id="{BC35B12D-A19E-2AC9-8948-59D291E2B599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pic>
            <p:nvPicPr>
              <p:cNvPr id="60" name="그래픽 59" descr="청진기 단색으로 채워진">
                <a:extLst>
                  <a:ext uri="{FF2B5EF4-FFF2-40B4-BE49-F238E27FC236}">
                    <a16:creationId xmlns:a16="http://schemas.microsoft.com/office/drawing/2014/main" id="{2FFD1108-BAA5-0866-13A6-FF1179817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25" name="말풍선: 모서리가 둥근 사각형 40">
              <a:extLst>
                <a:ext uri="{FF2B5EF4-FFF2-40B4-BE49-F238E27FC236}">
                  <a16:creationId xmlns:a16="http://schemas.microsoft.com/office/drawing/2014/main" id="{1233159E-1CEE-077A-D7DB-FE52B8A49173}"/>
                </a:ext>
              </a:extLst>
            </p:cNvPr>
            <p:cNvSpPr/>
            <p:nvPr/>
          </p:nvSpPr>
          <p:spPr>
            <a:xfrm>
              <a:off x="4968035" y="3540463"/>
              <a:ext cx="2045417" cy="319644"/>
            </a:xfrm>
            <a:prstGeom prst="wedgeRoundRectCallout">
              <a:avLst>
                <a:gd name="adj1" fmla="val -55957"/>
                <a:gd name="adj2" fmla="val -22658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눌렀다가 뗐을 때 통증이 있나요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DBCFDC3-6497-FB0E-7EE5-AE469D4FA40F}"/>
                </a:ext>
              </a:extLst>
            </p:cNvPr>
            <p:cNvGrpSpPr/>
            <p:nvPr/>
          </p:nvGrpSpPr>
          <p:grpSpPr>
            <a:xfrm>
              <a:off x="4350606" y="3375364"/>
              <a:ext cx="422607" cy="421021"/>
              <a:chOff x="677333" y="1332443"/>
              <a:chExt cx="846667" cy="843490"/>
            </a:xfrm>
          </p:grpSpPr>
          <p:sp>
            <p:nvSpPr>
              <p:cNvPr id="57" name="사각형: 둥근 모서리 42">
                <a:extLst>
                  <a:ext uri="{FF2B5EF4-FFF2-40B4-BE49-F238E27FC236}">
                    <a16:creationId xmlns:a16="http://schemas.microsoft.com/office/drawing/2014/main" id="{CA4F1398-D31E-7238-7946-925A84273515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pic>
            <p:nvPicPr>
              <p:cNvPr id="58" name="그래픽 57" descr="청진기 단색으로 채워진">
                <a:extLst>
                  <a:ext uri="{FF2B5EF4-FFF2-40B4-BE49-F238E27FC236}">
                    <a16:creationId xmlns:a16="http://schemas.microsoft.com/office/drawing/2014/main" id="{24E0145A-D008-2522-C12C-157A70D69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33" name="말풍선: 모서리가 둥근 사각형 44">
              <a:extLst>
                <a:ext uri="{FF2B5EF4-FFF2-40B4-BE49-F238E27FC236}">
                  <a16:creationId xmlns:a16="http://schemas.microsoft.com/office/drawing/2014/main" id="{AE60E78A-8098-4523-2C81-64255AD99437}"/>
                </a:ext>
              </a:extLst>
            </p:cNvPr>
            <p:cNvSpPr/>
            <p:nvPr/>
          </p:nvSpPr>
          <p:spPr>
            <a:xfrm>
              <a:off x="6706974" y="4187924"/>
              <a:ext cx="528681" cy="319644"/>
            </a:xfrm>
            <a:prstGeom prst="wedgeRoundRectCallout">
              <a:avLst>
                <a:gd name="adj1" fmla="val 56026"/>
                <a:gd name="adj2" fmla="val -1894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예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7CA35C1-5C3B-DA9E-9C3B-77BE116A35C3}"/>
                </a:ext>
              </a:extLst>
            </p:cNvPr>
            <p:cNvGrpSpPr/>
            <p:nvPr/>
          </p:nvGrpSpPr>
          <p:grpSpPr>
            <a:xfrm>
              <a:off x="7430224" y="3984790"/>
              <a:ext cx="422607" cy="421021"/>
              <a:chOff x="677333" y="1332443"/>
              <a:chExt cx="846667" cy="843490"/>
            </a:xfrm>
          </p:grpSpPr>
          <p:sp>
            <p:nvSpPr>
              <p:cNvPr id="55" name="사각형: 둥근 모서리 46">
                <a:extLst>
                  <a:ext uri="{FF2B5EF4-FFF2-40B4-BE49-F238E27FC236}">
                    <a16:creationId xmlns:a16="http://schemas.microsoft.com/office/drawing/2014/main" id="{E5566BEE-7612-FB0A-0347-5B11E5213CF8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" name="그래픽 55" descr="청진기 단색으로 채워진">
                <a:extLst>
                  <a:ext uri="{FF2B5EF4-FFF2-40B4-BE49-F238E27FC236}">
                    <a16:creationId xmlns:a16="http://schemas.microsoft.com/office/drawing/2014/main" id="{27809E79-B884-28A0-AFD6-33620301C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35" name="말풍선: 모서리가 둥근 사각형 48">
              <a:extLst>
                <a:ext uri="{FF2B5EF4-FFF2-40B4-BE49-F238E27FC236}">
                  <a16:creationId xmlns:a16="http://schemas.microsoft.com/office/drawing/2014/main" id="{88855149-DCDB-D1D3-5773-5622445AA147}"/>
                </a:ext>
              </a:extLst>
            </p:cNvPr>
            <p:cNvSpPr/>
            <p:nvPr/>
          </p:nvSpPr>
          <p:spPr>
            <a:xfrm>
              <a:off x="4968035" y="4809904"/>
              <a:ext cx="1478702" cy="319644"/>
            </a:xfrm>
            <a:prstGeom prst="wedgeRoundRectCallout">
              <a:avLst>
                <a:gd name="adj1" fmla="val -55957"/>
                <a:gd name="adj2" fmla="val -22658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왼쪽 배도 </a:t>
              </a:r>
              <a:r>
                <a:rPr lang="ko-KR" altLang="en-US" sz="900" dirty="0" err="1">
                  <a:solidFill>
                    <a:schemeClr val="tx1"/>
                  </a:solidFill>
                </a:rPr>
                <a:t>아프세요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AFDF664-0057-5091-A05B-AF933E4D2842}"/>
                </a:ext>
              </a:extLst>
            </p:cNvPr>
            <p:cNvGrpSpPr/>
            <p:nvPr/>
          </p:nvGrpSpPr>
          <p:grpSpPr>
            <a:xfrm>
              <a:off x="4350606" y="4644805"/>
              <a:ext cx="422607" cy="421021"/>
              <a:chOff x="677333" y="1332443"/>
              <a:chExt cx="846667" cy="843490"/>
            </a:xfrm>
          </p:grpSpPr>
          <p:sp>
            <p:nvSpPr>
              <p:cNvPr id="53" name="사각형: 둥근 모서리 50">
                <a:extLst>
                  <a:ext uri="{FF2B5EF4-FFF2-40B4-BE49-F238E27FC236}">
                    <a16:creationId xmlns:a16="http://schemas.microsoft.com/office/drawing/2014/main" id="{9F5F78E5-9BC2-B7F7-7CC8-809EB2518264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pic>
            <p:nvPicPr>
              <p:cNvPr id="54" name="그래픽 53" descr="청진기 단색으로 채워진">
                <a:extLst>
                  <a:ext uri="{FF2B5EF4-FFF2-40B4-BE49-F238E27FC236}">
                    <a16:creationId xmlns:a16="http://schemas.microsoft.com/office/drawing/2014/main" id="{66702BA7-628E-C946-87C1-A9281C262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37" name="말풍선: 모서리가 둥근 사각형 52">
              <a:extLst>
                <a:ext uri="{FF2B5EF4-FFF2-40B4-BE49-F238E27FC236}">
                  <a16:creationId xmlns:a16="http://schemas.microsoft.com/office/drawing/2014/main" id="{A82B2B3D-9119-1911-6BAF-B88A4508B8FF}"/>
                </a:ext>
              </a:extLst>
            </p:cNvPr>
            <p:cNvSpPr/>
            <p:nvPr/>
          </p:nvSpPr>
          <p:spPr>
            <a:xfrm>
              <a:off x="6303376" y="1630772"/>
              <a:ext cx="932279" cy="319644"/>
            </a:xfrm>
            <a:prstGeom prst="wedgeRoundRectCallout">
              <a:avLst>
                <a:gd name="adj1" fmla="val 56026"/>
                <a:gd name="adj2" fmla="val -1894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배 아프다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1C2D189-4236-0DF5-CB99-A195AA041DC7}"/>
                </a:ext>
              </a:extLst>
            </p:cNvPr>
            <p:cNvGrpSpPr/>
            <p:nvPr/>
          </p:nvGrpSpPr>
          <p:grpSpPr>
            <a:xfrm>
              <a:off x="7430224" y="1465673"/>
              <a:ext cx="422607" cy="421021"/>
              <a:chOff x="677333" y="1332443"/>
              <a:chExt cx="846667" cy="843490"/>
            </a:xfrm>
          </p:grpSpPr>
          <p:sp>
            <p:nvSpPr>
              <p:cNvPr id="51" name="사각형: 둥근 모서리 54">
                <a:extLst>
                  <a:ext uri="{FF2B5EF4-FFF2-40B4-BE49-F238E27FC236}">
                    <a16:creationId xmlns:a16="http://schemas.microsoft.com/office/drawing/2014/main" id="{968CF1A2-CC49-2C18-2B40-0686F183D203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pic>
            <p:nvPicPr>
              <p:cNvPr id="52" name="그래픽 51" descr="청진기 단색으로 채워진">
                <a:extLst>
                  <a:ext uri="{FF2B5EF4-FFF2-40B4-BE49-F238E27FC236}">
                    <a16:creationId xmlns:a16="http://schemas.microsoft.com/office/drawing/2014/main" id="{52F79004-0810-46BA-802F-5135B9EC4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39" name="말풍선: 모서리가 둥근 사각형 56">
              <a:extLst>
                <a:ext uri="{FF2B5EF4-FFF2-40B4-BE49-F238E27FC236}">
                  <a16:creationId xmlns:a16="http://schemas.microsoft.com/office/drawing/2014/main" id="{02814282-1B86-DBF1-F09C-FEDFE488605F}"/>
                </a:ext>
              </a:extLst>
            </p:cNvPr>
            <p:cNvSpPr/>
            <p:nvPr/>
          </p:nvSpPr>
          <p:spPr>
            <a:xfrm>
              <a:off x="6411150" y="5459881"/>
              <a:ext cx="824505" cy="319644"/>
            </a:xfrm>
            <a:prstGeom prst="wedgeRoundRectCallout">
              <a:avLst>
                <a:gd name="adj1" fmla="val 56026"/>
                <a:gd name="adj2" fmla="val -1894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아니오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DF58AB2-83DD-09F6-EEC4-B199B9698435}"/>
                </a:ext>
              </a:extLst>
            </p:cNvPr>
            <p:cNvGrpSpPr/>
            <p:nvPr/>
          </p:nvGrpSpPr>
          <p:grpSpPr>
            <a:xfrm>
              <a:off x="7430224" y="5256748"/>
              <a:ext cx="422607" cy="421021"/>
              <a:chOff x="677333" y="1332443"/>
              <a:chExt cx="846667" cy="843490"/>
            </a:xfrm>
          </p:grpSpPr>
          <p:sp>
            <p:nvSpPr>
              <p:cNvPr id="49" name="사각형: 둥근 모서리 58">
                <a:extLst>
                  <a:ext uri="{FF2B5EF4-FFF2-40B4-BE49-F238E27FC236}">
                    <a16:creationId xmlns:a16="http://schemas.microsoft.com/office/drawing/2014/main" id="{25BD3AF8-6DA5-3991-794D-ED50DE4149DB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</a:endParaRPr>
              </a:p>
            </p:txBody>
          </p:sp>
          <p:pic>
            <p:nvPicPr>
              <p:cNvPr id="50" name="그래픽 49" descr="청진기 단색으로 채워진">
                <a:extLst>
                  <a:ext uri="{FF2B5EF4-FFF2-40B4-BE49-F238E27FC236}">
                    <a16:creationId xmlns:a16="http://schemas.microsoft.com/office/drawing/2014/main" id="{AA5E7BB6-B203-9EA8-C728-C1A24EA09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6CAF73-3406-8FAB-EA02-B92CD578D011}"/>
                </a:ext>
              </a:extLst>
            </p:cNvPr>
            <p:cNvSpPr txBox="1"/>
            <p:nvPr/>
          </p:nvSpPr>
          <p:spPr>
            <a:xfrm>
              <a:off x="5724089" y="1716080"/>
              <a:ext cx="5792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3:11</a:t>
              </a:r>
              <a:endParaRPr lang="ko-KR" altLang="en-US" sz="8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4C5287-918E-F4EB-0F7B-E9A04A3A3813}"/>
                </a:ext>
              </a:extLst>
            </p:cNvPr>
            <p:cNvSpPr txBox="1"/>
            <p:nvPr/>
          </p:nvSpPr>
          <p:spPr>
            <a:xfrm>
              <a:off x="6825765" y="2372706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3:11</a:t>
              </a:r>
              <a:endParaRPr lang="ko-KR" altLang="en-US" sz="8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453EC49-8C3E-4362-7B70-EEA6DF76CB61}"/>
                </a:ext>
              </a:extLst>
            </p:cNvPr>
            <p:cNvSpPr txBox="1"/>
            <p:nvPr/>
          </p:nvSpPr>
          <p:spPr>
            <a:xfrm>
              <a:off x="5815264" y="3017605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ABC55E-ED65-9E2E-345E-A7EC46DC5B10}"/>
                </a:ext>
              </a:extLst>
            </p:cNvPr>
            <p:cNvSpPr txBox="1"/>
            <p:nvPr/>
          </p:nvSpPr>
          <p:spPr>
            <a:xfrm>
              <a:off x="7012829" y="3620343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59259E6-48C9-254F-43D3-A88AA5C130ED}"/>
                </a:ext>
              </a:extLst>
            </p:cNvPr>
            <p:cNvSpPr txBox="1"/>
            <p:nvPr/>
          </p:nvSpPr>
          <p:spPr>
            <a:xfrm>
              <a:off x="6020417" y="4298089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DDDDC1-46C9-EF82-4DD8-FD7E77F15E8E}"/>
                </a:ext>
              </a:extLst>
            </p:cNvPr>
            <p:cNvSpPr txBox="1"/>
            <p:nvPr/>
          </p:nvSpPr>
          <p:spPr>
            <a:xfrm>
              <a:off x="6100786" y="4298089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F1116B-D322-73F2-4A29-564AADE47052}"/>
                </a:ext>
              </a:extLst>
            </p:cNvPr>
            <p:cNvSpPr txBox="1"/>
            <p:nvPr/>
          </p:nvSpPr>
          <p:spPr>
            <a:xfrm>
              <a:off x="6446737" y="4901982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33B58B1-F744-5AD8-C3F3-0FF8D92626DA}"/>
                </a:ext>
              </a:extLst>
            </p:cNvPr>
            <p:cNvSpPr txBox="1"/>
            <p:nvPr/>
          </p:nvSpPr>
          <p:spPr>
            <a:xfrm>
              <a:off x="5815264" y="5570047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501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en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DeepLearning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22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F05846-837C-7702-BAEE-DFC80669DE8F}"/>
              </a:ext>
            </a:extLst>
          </p:cNvPr>
          <p:cNvGrpSpPr/>
          <p:nvPr/>
        </p:nvGrpSpPr>
        <p:grpSpPr>
          <a:xfrm>
            <a:off x="6466545" y="1235712"/>
            <a:ext cx="5349322" cy="7815576"/>
            <a:chOff x="4012130" y="376880"/>
            <a:chExt cx="4167739" cy="621544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AE6FD5C-C49C-664F-A33C-62172E388FBC}"/>
                </a:ext>
              </a:extLst>
            </p:cNvPr>
            <p:cNvSpPr/>
            <p:nvPr/>
          </p:nvSpPr>
          <p:spPr>
            <a:xfrm>
              <a:off x="4012130" y="376880"/>
              <a:ext cx="4167739" cy="6215449"/>
            </a:xfrm>
            <a:prstGeom prst="roundRect">
              <a:avLst>
                <a:gd name="adj" fmla="val 7190"/>
              </a:avLst>
            </a:prstGeom>
            <a:noFill/>
            <a:ln w="1905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13">
              <a:extLst>
                <a:ext uri="{FF2B5EF4-FFF2-40B4-BE49-F238E27FC236}">
                  <a16:creationId xmlns:a16="http://schemas.microsoft.com/office/drawing/2014/main" id="{BDFC4730-4B47-B505-6D4D-4AFF5E0A1D8D}"/>
                </a:ext>
              </a:extLst>
            </p:cNvPr>
            <p:cNvSpPr/>
            <p:nvPr/>
          </p:nvSpPr>
          <p:spPr>
            <a:xfrm>
              <a:off x="4236702" y="1285258"/>
              <a:ext cx="3733799" cy="5097005"/>
            </a:xfrm>
            <a:prstGeom prst="roundRect">
              <a:avLst>
                <a:gd name="adj" fmla="val 5242"/>
              </a:avLst>
            </a:prstGeom>
            <a:solidFill>
              <a:srgbClr val="C8C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래픽 27" descr="열린 폴더 단색으로 채워진">
              <a:extLst>
                <a:ext uri="{FF2B5EF4-FFF2-40B4-BE49-F238E27FC236}">
                  <a16:creationId xmlns:a16="http://schemas.microsoft.com/office/drawing/2014/main" id="{A93F3E77-4AB0-D936-4639-EC0614CB0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36702" y="726445"/>
              <a:ext cx="542926" cy="542926"/>
            </a:xfrm>
            <a:prstGeom prst="rect">
              <a:avLst/>
            </a:prstGeom>
          </p:spPr>
        </p:pic>
        <p:pic>
          <p:nvPicPr>
            <p:cNvPr id="29" name="그래픽 28" descr="쓰레기 단색으로 채워진">
              <a:extLst>
                <a:ext uri="{FF2B5EF4-FFF2-40B4-BE49-F238E27FC236}">
                  <a16:creationId xmlns:a16="http://schemas.microsoft.com/office/drawing/2014/main" id="{D69B33DD-78F6-8338-47BD-AFE473E2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7576" y="726444"/>
              <a:ext cx="476252" cy="476252"/>
            </a:xfrm>
            <a:prstGeom prst="rect">
              <a:avLst/>
            </a:prstGeom>
          </p:spPr>
        </p:pic>
        <p:pic>
          <p:nvPicPr>
            <p:cNvPr id="30" name="그래픽 29" descr="카메라 단색으로 채워진">
              <a:extLst>
                <a:ext uri="{FF2B5EF4-FFF2-40B4-BE49-F238E27FC236}">
                  <a16:creationId xmlns:a16="http://schemas.microsoft.com/office/drawing/2014/main" id="{7111C214-08DA-1D16-0293-E2B638DE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85273" y="440815"/>
              <a:ext cx="807888" cy="807888"/>
            </a:xfrm>
            <a:prstGeom prst="rect">
              <a:avLst/>
            </a:prstGeom>
          </p:spPr>
        </p:pic>
        <p:sp>
          <p:nvSpPr>
            <p:cNvPr id="31" name="말풍선: 모서리가 둥근 사각형 24">
              <a:extLst>
                <a:ext uri="{FF2B5EF4-FFF2-40B4-BE49-F238E27FC236}">
                  <a16:creationId xmlns:a16="http://schemas.microsoft.com/office/drawing/2014/main" id="{C85E52EC-2E6E-AF57-B3FD-5F8EABD466BD}"/>
                </a:ext>
              </a:extLst>
            </p:cNvPr>
            <p:cNvSpPr/>
            <p:nvPr/>
          </p:nvSpPr>
          <p:spPr>
            <a:xfrm>
              <a:off x="4968035" y="2276111"/>
              <a:ext cx="1857730" cy="319644"/>
            </a:xfrm>
            <a:prstGeom prst="wedgeRoundRectCallout">
              <a:avLst>
                <a:gd name="adj1" fmla="val -55957"/>
                <a:gd name="adj2" fmla="val -22658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어디 부분에 통증이 있으세요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7FCD5EC-5AA0-D28B-4A5B-DDAB55CD8AD3}"/>
                </a:ext>
              </a:extLst>
            </p:cNvPr>
            <p:cNvGrpSpPr/>
            <p:nvPr/>
          </p:nvGrpSpPr>
          <p:grpSpPr>
            <a:xfrm>
              <a:off x="4350606" y="2111012"/>
              <a:ext cx="422607" cy="421021"/>
              <a:chOff x="677333" y="1332443"/>
              <a:chExt cx="846667" cy="843490"/>
            </a:xfrm>
          </p:grpSpPr>
          <p:sp>
            <p:nvSpPr>
              <p:cNvPr id="65" name="사각형: 둥근 모서리 27">
                <a:extLst>
                  <a:ext uri="{FF2B5EF4-FFF2-40B4-BE49-F238E27FC236}">
                    <a16:creationId xmlns:a16="http://schemas.microsoft.com/office/drawing/2014/main" id="{44172CDC-FCD0-E872-6A5B-790D08E3F89B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pic>
            <p:nvPicPr>
              <p:cNvPr id="66" name="그래픽 65" descr="청진기 단색으로 채워진">
                <a:extLst>
                  <a:ext uri="{FF2B5EF4-FFF2-40B4-BE49-F238E27FC236}">
                    <a16:creationId xmlns:a16="http://schemas.microsoft.com/office/drawing/2014/main" id="{6C72C7D1-E138-E2A1-47B8-8C0584E9F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33" name="말풍선: 모서리가 둥근 사각형 33">
              <a:extLst>
                <a:ext uri="{FF2B5EF4-FFF2-40B4-BE49-F238E27FC236}">
                  <a16:creationId xmlns:a16="http://schemas.microsoft.com/office/drawing/2014/main" id="{323B05A9-0A0D-CBFD-FC0B-E85FCDC8C6AD}"/>
                </a:ext>
              </a:extLst>
            </p:cNvPr>
            <p:cNvSpPr/>
            <p:nvPr/>
          </p:nvSpPr>
          <p:spPr>
            <a:xfrm>
              <a:off x="6411150" y="2918412"/>
              <a:ext cx="824506" cy="319644"/>
            </a:xfrm>
            <a:prstGeom prst="wedgeRoundRectCallout">
              <a:avLst>
                <a:gd name="adj1" fmla="val 56026"/>
                <a:gd name="adj2" fmla="val -1894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오른쪽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BBC3A28-AE5C-99F1-12D2-D7DE0A904B43}"/>
                </a:ext>
              </a:extLst>
            </p:cNvPr>
            <p:cNvGrpSpPr/>
            <p:nvPr/>
          </p:nvGrpSpPr>
          <p:grpSpPr>
            <a:xfrm>
              <a:off x="7430224" y="2753314"/>
              <a:ext cx="422607" cy="421021"/>
              <a:chOff x="677333" y="1332443"/>
              <a:chExt cx="846667" cy="843490"/>
            </a:xfrm>
          </p:grpSpPr>
          <p:sp>
            <p:nvSpPr>
              <p:cNvPr id="63" name="사각형: 둥근 모서리 38">
                <a:extLst>
                  <a:ext uri="{FF2B5EF4-FFF2-40B4-BE49-F238E27FC236}">
                    <a16:creationId xmlns:a16="http://schemas.microsoft.com/office/drawing/2014/main" id="{ECF6DC4D-1181-4A1E-A8D1-A849BF69B91F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pic>
            <p:nvPicPr>
              <p:cNvPr id="64" name="그래픽 63" descr="청진기 단색으로 채워진">
                <a:extLst>
                  <a:ext uri="{FF2B5EF4-FFF2-40B4-BE49-F238E27FC236}">
                    <a16:creationId xmlns:a16="http://schemas.microsoft.com/office/drawing/2014/main" id="{3D5ADCA3-D5A3-1A00-94E8-48A089C3C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35" name="말풍선: 모서리가 둥근 사각형 40">
              <a:extLst>
                <a:ext uri="{FF2B5EF4-FFF2-40B4-BE49-F238E27FC236}">
                  <a16:creationId xmlns:a16="http://schemas.microsoft.com/office/drawing/2014/main" id="{969612B6-F2E1-8922-0DA5-1A5CB0BB287B}"/>
                </a:ext>
              </a:extLst>
            </p:cNvPr>
            <p:cNvSpPr/>
            <p:nvPr/>
          </p:nvSpPr>
          <p:spPr>
            <a:xfrm>
              <a:off x="4968035" y="3540463"/>
              <a:ext cx="2045417" cy="319644"/>
            </a:xfrm>
            <a:prstGeom prst="wedgeRoundRectCallout">
              <a:avLst>
                <a:gd name="adj1" fmla="val -55957"/>
                <a:gd name="adj2" fmla="val -22658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눌렀다가 뗐을 때 통증이 있나요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3687A50-A994-6864-3B88-32D6148C2047}"/>
                </a:ext>
              </a:extLst>
            </p:cNvPr>
            <p:cNvGrpSpPr/>
            <p:nvPr/>
          </p:nvGrpSpPr>
          <p:grpSpPr>
            <a:xfrm>
              <a:off x="4350606" y="3375364"/>
              <a:ext cx="422607" cy="421021"/>
              <a:chOff x="677333" y="1332443"/>
              <a:chExt cx="846667" cy="843490"/>
            </a:xfrm>
          </p:grpSpPr>
          <p:sp>
            <p:nvSpPr>
              <p:cNvPr id="61" name="사각형: 둥근 모서리 42">
                <a:extLst>
                  <a:ext uri="{FF2B5EF4-FFF2-40B4-BE49-F238E27FC236}">
                    <a16:creationId xmlns:a16="http://schemas.microsoft.com/office/drawing/2014/main" id="{4FD6924E-B22B-6FC3-AE90-98A758263A1D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pic>
            <p:nvPicPr>
              <p:cNvPr id="62" name="그래픽 61" descr="청진기 단색으로 채워진">
                <a:extLst>
                  <a:ext uri="{FF2B5EF4-FFF2-40B4-BE49-F238E27FC236}">
                    <a16:creationId xmlns:a16="http://schemas.microsoft.com/office/drawing/2014/main" id="{776969C1-7844-AF49-9A62-6B0AB7117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37" name="말풍선: 모서리가 둥근 사각형 44">
              <a:extLst>
                <a:ext uri="{FF2B5EF4-FFF2-40B4-BE49-F238E27FC236}">
                  <a16:creationId xmlns:a16="http://schemas.microsoft.com/office/drawing/2014/main" id="{3CA0E639-0D5D-2155-83B1-ED912EB6207F}"/>
                </a:ext>
              </a:extLst>
            </p:cNvPr>
            <p:cNvSpPr/>
            <p:nvPr/>
          </p:nvSpPr>
          <p:spPr>
            <a:xfrm>
              <a:off x="6706974" y="4187924"/>
              <a:ext cx="528681" cy="319644"/>
            </a:xfrm>
            <a:prstGeom prst="wedgeRoundRectCallout">
              <a:avLst>
                <a:gd name="adj1" fmla="val 56026"/>
                <a:gd name="adj2" fmla="val -1894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예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DCCDC38-F84A-635C-6E00-CBF4D3C60010}"/>
                </a:ext>
              </a:extLst>
            </p:cNvPr>
            <p:cNvGrpSpPr/>
            <p:nvPr/>
          </p:nvGrpSpPr>
          <p:grpSpPr>
            <a:xfrm>
              <a:off x="7430224" y="3984790"/>
              <a:ext cx="422607" cy="421021"/>
              <a:chOff x="677333" y="1332443"/>
              <a:chExt cx="846667" cy="843490"/>
            </a:xfrm>
          </p:grpSpPr>
          <p:sp>
            <p:nvSpPr>
              <p:cNvPr id="59" name="사각형: 둥근 모서리 46">
                <a:extLst>
                  <a:ext uri="{FF2B5EF4-FFF2-40B4-BE49-F238E27FC236}">
                    <a16:creationId xmlns:a16="http://schemas.microsoft.com/office/drawing/2014/main" id="{3872AAFA-5A10-B4A2-E3DC-FE2FF28333BD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0" name="그래픽 59" descr="청진기 단색으로 채워진">
                <a:extLst>
                  <a:ext uri="{FF2B5EF4-FFF2-40B4-BE49-F238E27FC236}">
                    <a16:creationId xmlns:a16="http://schemas.microsoft.com/office/drawing/2014/main" id="{7339EB15-6E2F-5397-3CEB-B7287149C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39" name="말풍선: 모서리가 둥근 사각형 48">
              <a:extLst>
                <a:ext uri="{FF2B5EF4-FFF2-40B4-BE49-F238E27FC236}">
                  <a16:creationId xmlns:a16="http://schemas.microsoft.com/office/drawing/2014/main" id="{11A3D335-4CD8-84EB-1E79-665C74E5363F}"/>
                </a:ext>
              </a:extLst>
            </p:cNvPr>
            <p:cNvSpPr/>
            <p:nvPr/>
          </p:nvSpPr>
          <p:spPr>
            <a:xfrm>
              <a:off x="4968035" y="4809904"/>
              <a:ext cx="1478702" cy="319644"/>
            </a:xfrm>
            <a:prstGeom prst="wedgeRoundRectCallout">
              <a:avLst>
                <a:gd name="adj1" fmla="val -55957"/>
                <a:gd name="adj2" fmla="val -22658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왼쪽 배도 </a:t>
              </a:r>
              <a:r>
                <a:rPr lang="ko-KR" altLang="en-US" sz="900" dirty="0" err="1">
                  <a:solidFill>
                    <a:schemeClr val="tx1"/>
                  </a:solidFill>
                </a:rPr>
                <a:t>아프세요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1CE2E1A-AAE4-D158-424B-1B6DDF67A356}"/>
                </a:ext>
              </a:extLst>
            </p:cNvPr>
            <p:cNvGrpSpPr/>
            <p:nvPr/>
          </p:nvGrpSpPr>
          <p:grpSpPr>
            <a:xfrm>
              <a:off x="4350606" y="4644805"/>
              <a:ext cx="422607" cy="421021"/>
              <a:chOff x="677333" y="1332443"/>
              <a:chExt cx="846667" cy="843490"/>
            </a:xfrm>
          </p:grpSpPr>
          <p:sp>
            <p:nvSpPr>
              <p:cNvPr id="57" name="사각형: 둥근 모서리 50">
                <a:extLst>
                  <a:ext uri="{FF2B5EF4-FFF2-40B4-BE49-F238E27FC236}">
                    <a16:creationId xmlns:a16="http://schemas.microsoft.com/office/drawing/2014/main" id="{60C6108D-7FC0-8FF3-5B70-1F91013A10AC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pic>
            <p:nvPicPr>
              <p:cNvPr id="58" name="그래픽 57" descr="청진기 단색으로 채워진">
                <a:extLst>
                  <a:ext uri="{FF2B5EF4-FFF2-40B4-BE49-F238E27FC236}">
                    <a16:creationId xmlns:a16="http://schemas.microsoft.com/office/drawing/2014/main" id="{A03D2CC0-B70E-52E0-DC23-2AD0D457A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41" name="말풍선: 모서리가 둥근 사각형 52">
              <a:extLst>
                <a:ext uri="{FF2B5EF4-FFF2-40B4-BE49-F238E27FC236}">
                  <a16:creationId xmlns:a16="http://schemas.microsoft.com/office/drawing/2014/main" id="{0519E6BC-EA3A-99C7-C6A5-AA813EA8ED80}"/>
                </a:ext>
              </a:extLst>
            </p:cNvPr>
            <p:cNvSpPr/>
            <p:nvPr/>
          </p:nvSpPr>
          <p:spPr>
            <a:xfrm>
              <a:off x="6303376" y="1630772"/>
              <a:ext cx="932279" cy="319644"/>
            </a:xfrm>
            <a:prstGeom prst="wedgeRoundRectCallout">
              <a:avLst>
                <a:gd name="adj1" fmla="val 56026"/>
                <a:gd name="adj2" fmla="val -1894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배 아프다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2015B95-FAE4-84A0-A361-CFD82D8B0D13}"/>
                </a:ext>
              </a:extLst>
            </p:cNvPr>
            <p:cNvGrpSpPr/>
            <p:nvPr/>
          </p:nvGrpSpPr>
          <p:grpSpPr>
            <a:xfrm>
              <a:off x="7430224" y="1465673"/>
              <a:ext cx="422607" cy="421021"/>
              <a:chOff x="677333" y="1332443"/>
              <a:chExt cx="846667" cy="843490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7E29E29C-32A9-F5D4-AA81-457D4E73FE7D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pic>
            <p:nvPicPr>
              <p:cNvPr id="56" name="그래픽 55" descr="청진기 단색으로 채워진">
                <a:extLst>
                  <a:ext uri="{FF2B5EF4-FFF2-40B4-BE49-F238E27FC236}">
                    <a16:creationId xmlns:a16="http://schemas.microsoft.com/office/drawing/2014/main" id="{17C1450B-39CF-A12E-1A09-EE355605B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43" name="말풍선: 모서리가 둥근 사각형 56">
              <a:extLst>
                <a:ext uri="{FF2B5EF4-FFF2-40B4-BE49-F238E27FC236}">
                  <a16:creationId xmlns:a16="http://schemas.microsoft.com/office/drawing/2014/main" id="{B5D3E130-F6A7-A9C1-7E46-8A3A0949F6FA}"/>
                </a:ext>
              </a:extLst>
            </p:cNvPr>
            <p:cNvSpPr/>
            <p:nvPr/>
          </p:nvSpPr>
          <p:spPr>
            <a:xfrm>
              <a:off x="6411150" y="5459881"/>
              <a:ext cx="824505" cy="319644"/>
            </a:xfrm>
            <a:prstGeom prst="wedgeRoundRectCallout">
              <a:avLst>
                <a:gd name="adj1" fmla="val 56026"/>
                <a:gd name="adj2" fmla="val -18940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아니오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BD1C53A-48E3-4B1F-E18F-34FFEA722993}"/>
                </a:ext>
              </a:extLst>
            </p:cNvPr>
            <p:cNvGrpSpPr/>
            <p:nvPr/>
          </p:nvGrpSpPr>
          <p:grpSpPr>
            <a:xfrm>
              <a:off x="7430224" y="5256748"/>
              <a:ext cx="422607" cy="421021"/>
              <a:chOff x="677333" y="1332443"/>
              <a:chExt cx="846667" cy="843490"/>
            </a:xfrm>
          </p:grpSpPr>
          <p:sp>
            <p:nvSpPr>
              <p:cNvPr id="53" name="사각형: 둥근 모서리 58">
                <a:extLst>
                  <a:ext uri="{FF2B5EF4-FFF2-40B4-BE49-F238E27FC236}">
                    <a16:creationId xmlns:a16="http://schemas.microsoft.com/office/drawing/2014/main" id="{C5A91FF5-FBEF-7CA9-0148-C111BE5583A2}"/>
                  </a:ext>
                </a:extLst>
              </p:cNvPr>
              <p:cNvSpPr/>
              <p:nvPr/>
            </p:nvSpPr>
            <p:spPr>
              <a:xfrm>
                <a:off x="677333" y="1332443"/>
                <a:ext cx="846667" cy="843490"/>
              </a:xfrm>
              <a:prstGeom prst="round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</a:endParaRPr>
              </a:p>
            </p:txBody>
          </p:sp>
          <p:pic>
            <p:nvPicPr>
              <p:cNvPr id="54" name="그래픽 53" descr="청진기 단색으로 채워진">
                <a:extLst>
                  <a:ext uri="{FF2B5EF4-FFF2-40B4-BE49-F238E27FC236}">
                    <a16:creationId xmlns:a16="http://schemas.microsoft.com/office/drawing/2014/main" id="{F6BA4EBE-EBAD-87D7-0377-D2BCF600D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8613" y="1372135"/>
                <a:ext cx="764105" cy="764105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2B9B01-8FA4-F313-B4D1-77D60D8BC531}"/>
                </a:ext>
              </a:extLst>
            </p:cNvPr>
            <p:cNvSpPr txBox="1"/>
            <p:nvPr/>
          </p:nvSpPr>
          <p:spPr>
            <a:xfrm>
              <a:off x="5724089" y="1716080"/>
              <a:ext cx="5792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3:11</a:t>
              </a:r>
              <a:endParaRPr lang="ko-KR" altLang="en-US" sz="8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D21261-53E5-ABCF-9885-38087D0F52E6}"/>
                </a:ext>
              </a:extLst>
            </p:cNvPr>
            <p:cNvSpPr txBox="1"/>
            <p:nvPr/>
          </p:nvSpPr>
          <p:spPr>
            <a:xfrm>
              <a:off x="6825765" y="2372706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3:11</a:t>
              </a:r>
              <a:endParaRPr lang="ko-KR" altLang="en-US" sz="8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BFEF8A-F1F3-2C45-127E-9FB0C3503754}"/>
                </a:ext>
              </a:extLst>
            </p:cNvPr>
            <p:cNvSpPr txBox="1"/>
            <p:nvPr/>
          </p:nvSpPr>
          <p:spPr>
            <a:xfrm>
              <a:off x="5815264" y="3017605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335CE2-F546-2C8E-E033-A0595246FE7C}"/>
                </a:ext>
              </a:extLst>
            </p:cNvPr>
            <p:cNvSpPr txBox="1"/>
            <p:nvPr/>
          </p:nvSpPr>
          <p:spPr>
            <a:xfrm>
              <a:off x="7012829" y="3620343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94A6027-8CE1-16B1-AE05-039110672BC1}"/>
                </a:ext>
              </a:extLst>
            </p:cNvPr>
            <p:cNvSpPr txBox="1"/>
            <p:nvPr/>
          </p:nvSpPr>
          <p:spPr>
            <a:xfrm>
              <a:off x="6020417" y="4298089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A7648D-CB99-B60D-AC4D-53244CA40D2B}"/>
                </a:ext>
              </a:extLst>
            </p:cNvPr>
            <p:cNvSpPr txBox="1"/>
            <p:nvPr/>
          </p:nvSpPr>
          <p:spPr>
            <a:xfrm>
              <a:off x="6100786" y="4298089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CD7A69-3D03-522A-380B-2A0890662D2E}"/>
                </a:ext>
              </a:extLst>
            </p:cNvPr>
            <p:cNvSpPr txBox="1"/>
            <p:nvPr/>
          </p:nvSpPr>
          <p:spPr>
            <a:xfrm>
              <a:off x="6446737" y="4901982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3023581-7790-D1C0-C272-C52BBDB80B24}"/>
                </a:ext>
              </a:extLst>
            </p:cNvPr>
            <p:cNvSpPr txBox="1"/>
            <p:nvPr/>
          </p:nvSpPr>
          <p:spPr>
            <a:xfrm>
              <a:off x="5815264" y="5570047"/>
              <a:ext cx="595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/>
                <a:t>PM 3:12</a:t>
              </a:r>
              <a:endParaRPr lang="ko-KR" altLang="en-US" sz="800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6B89299-1588-95C2-9F42-9730A209133F}"/>
              </a:ext>
            </a:extLst>
          </p:cNvPr>
          <p:cNvGrpSpPr/>
          <p:nvPr/>
        </p:nvGrpSpPr>
        <p:grpSpPr>
          <a:xfrm>
            <a:off x="3474496" y="1824044"/>
            <a:ext cx="5139540" cy="820269"/>
            <a:chOff x="4099346" y="2010665"/>
            <a:chExt cx="5139540" cy="820269"/>
          </a:xfrm>
        </p:grpSpPr>
        <p:sp>
          <p:nvSpPr>
            <p:cNvPr id="11" name="사각형: 둥근 모서리 21">
              <a:extLst>
                <a:ext uri="{FF2B5EF4-FFF2-40B4-BE49-F238E27FC236}">
                  <a16:creationId xmlns:a16="http://schemas.microsoft.com/office/drawing/2014/main" id="{CA61F56F-DDBF-4006-13AC-D309703C9102}"/>
                </a:ext>
              </a:extLst>
            </p:cNvPr>
            <p:cNvSpPr/>
            <p:nvPr/>
          </p:nvSpPr>
          <p:spPr>
            <a:xfrm>
              <a:off x="4099346" y="2206270"/>
              <a:ext cx="2060058" cy="6246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300" dirty="0">
                  <a:solidFill>
                    <a:schemeClr val="tx1"/>
                  </a:solidFill>
                  <a:cs typeface="Calibri"/>
                </a:rPr>
                <a:t>녹화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9B9AA71-BD80-7F40-122A-AA3F1D834698}"/>
                </a:ext>
              </a:extLst>
            </p:cNvPr>
            <p:cNvCxnSpPr>
              <a:cxnSpLocks/>
              <a:stCxn id="11" idx="3"/>
              <a:endCxn id="30" idx="1"/>
            </p:cNvCxnSpPr>
            <p:nvPr/>
          </p:nvCxnSpPr>
          <p:spPr>
            <a:xfrm flipV="1">
              <a:off x="6159404" y="2010665"/>
              <a:ext cx="3079482" cy="507937"/>
            </a:xfrm>
            <a:prstGeom prst="straightConnector1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79F4CB9-0D04-398B-BB8B-1EA6CD5DDB1C}"/>
              </a:ext>
            </a:extLst>
          </p:cNvPr>
          <p:cNvGrpSpPr/>
          <p:nvPr/>
        </p:nvGrpSpPr>
        <p:grpSpPr>
          <a:xfrm>
            <a:off x="3474496" y="2198721"/>
            <a:ext cx="3599799" cy="1938466"/>
            <a:chOff x="3704173" y="2324267"/>
            <a:chExt cx="3599799" cy="1938466"/>
          </a:xfrm>
        </p:grpSpPr>
        <p:sp>
          <p:nvSpPr>
            <p:cNvPr id="13" name="사각형: 둥근 모서리 23">
              <a:extLst>
                <a:ext uri="{FF2B5EF4-FFF2-40B4-BE49-F238E27FC236}">
                  <a16:creationId xmlns:a16="http://schemas.microsoft.com/office/drawing/2014/main" id="{E6B663DF-D846-93FF-893F-85515C77E87A}"/>
                </a:ext>
              </a:extLst>
            </p:cNvPr>
            <p:cNvSpPr/>
            <p:nvPr/>
          </p:nvSpPr>
          <p:spPr>
            <a:xfrm>
              <a:off x="3704173" y="3638069"/>
              <a:ext cx="2060058" cy="6246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300">
                  <a:solidFill>
                    <a:schemeClr val="tx1"/>
                  </a:solidFill>
                  <a:cs typeface="Calibri"/>
                </a:rPr>
                <a:t>대화내역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82CC36C-2D91-9722-546A-2414436E1E7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5764231" y="2324267"/>
              <a:ext cx="1539741" cy="1626134"/>
            </a:xfrm>
            <a:prstGeom prst="straightConnector1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55A1E3B-65C9-4243-004B-CB7D3C73E5BE}"/>
              </a:ext>
            </a:extLst>
          </p:cNvPr>
          <p:cNvGrpSpPr/>
          <p:nvPr/>
        </p:nvGrpSpPr>
        <p:grpSpPr>
          <a:xfrm>
            <a:off x="11155931" y="2274129"/>
            <a:ext cx="3367101" cy="1243693"/>
            <a:chOff x="10263838" y="3004013"/>
            <a:chExt cx="3367101" cy="1243693"/>
          </a:xfrm>
        </p:grpSpPr>
        <p:sp>
          <p:nvSpPr>
            <p:cNvPr id="10" name="사각형: 둥근 모서리 19">
              <a:extLst>
                <a:ext uri="{FF2B5EF4-FFF2-40B4-BE49-F238E27FC236}">
                  <a16:creationId xmlns:a16="http://schemas.microsoft.com/office/drawing/2014/main" id="{C2B0D3AC-AA7B-0FB8-6444-A00E1DFD225A}"/>
                </a:ext>
              </a:extLst>
            </p:cNvPr>
            <p:cNvSpPr/>
            <p:nvPr/>
          </p:nvSpPr>
          <p:spPr>
            <a:xfrm>
              <a:off x="11570881" y="3623042"/>
              <a:ext cx="2060058" cy="6246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300" dirty="0">
                  <a:solidFill>
                    <a:schemeClr val="tx1"/>
                  </a:solidFill>
                  <a:cs typeface="Calibri"/>
                </a:rPr>
                <a:t>대화삭제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B569049-9FC1-3F8C-AF4C-D64F1ACD15E9}"/>
                </a:ext>
              </a:extLst>
            </p:cNvPr>
            <p:cNvCxnSpPr>
              <a:cxnSpLocks/>
              <a:stCxn id="10" idx="1"/>
              <a:endCxn id="29" idx="2"/>
            </p:cNvCxnSpPr>
            <p:nvPr/>
          </p:nvCxnSpPr>
          <p:spPr>
            <a:xfrm flipH="1" flipV="1">
              <a:off x="10263838" y="3004013"/>
              <a:ext cx="1307043" cy="931361"/>
            </a:xfrm>
            <a:prstGeom prst="straightConnector1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5FF8543-2F6F-3FDC-A1A5-A9C0313F37ED}"/>
              </a:ext>
            </a:extLst>
          </p:cNvPr>
          <p:cNvGrpSpPr/>
          <p:nvPr/>
        </p:nvGrpSpPr>
        <p:grpSpPr>
          <a:xfrm>
            <a:off x="11547142" y="5271151"/>
            <a:ext cx="2975890" cy="624664"/>
            <a:chOff x="10449468" y="5265481"/>
            <a:chExt cx="2975890" cy="624664"/>
          </a:xfrm>
        </p:grpSpPr>
        <p:sp>
          <p:nvSpPr>
            <p:cNvPr id="9" name="사각형: 둥근 모서리 17">
              <a:extLst>
                <a:ext uri="{FF2B5EF4-FFF2-40B4-BE49-F238E27FC236}">
                  <a16:creationId xmlns:a16="http://schemas.microsoft.com/office/drawing/2014/main" id="{9519BD54-B03C-AD83-F012-234ECC0F292C}"/>
                </a:ext>
              </a:extLst>
            </p:cNvPr>
            <p:cNvSpPr/>
            <p:nvPr/>
          </p:nvSpPr>
          <p:spPr>
            <a:xfrm>
              <a:off x="11365300" y="5265481"/>
              <a:ext cx="2060058" cy="6246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300" dirty="0">
                  <a:solidFill>
                    <a:schemeClr val="tx1"/>
                  </a:solidFill>
                  <a:cs typeface="Calibri"/>
                </a:rPr>
                <a:t>대화로그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DC51272-DFA3-01CD-28C8-DFF46A0576F6}"/>
                </a:ext>
              </a:extLst>
            </p:cNvPr>
            <p:cNvCxnSpPr>
              <a:cxnSpLocks/>
              <a:stCxn id="9" idx="1"/>
              <a:endCxn id="27" idx="3"/>
            </p:cNvCxnSpPr>
            <p:nvPr/>
          </p:nvCxnSpPr>
          <p:spPr>
            <a:xfrm flipH="1" flipV="1">
              <a:off x="10449468" y="5576874"/>
              <a:ext cx="915832" cy="939"/>
            </a:xfrm>
            <a:prstGeom prst="straightConnector1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406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82930946-1EA3-4182-C4D9-CB7A52F0FAD7}"/>
              </a:ext>
            </a:extLst>
          </p:cNvPr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C18BE65C-702A-95F7-B398-C11F7DDB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A0EA3125-5D63-04F1-4834-4E60959F568F}"/>
              </a:ext>
            </a:extLst>
          </p:cNvPr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C1FE509D-2F02-13D6-454E-CE981CF1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8C46A8C-32B3-0B64-6BE3-C39A6E6D727E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631BE59E-09C1-8C3E-E360-487F0339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F3B6E7B9-EF35-1375-4C33-008B1BD8EEE6}"/>
              </a:ext>
            </a:extLst>
          </p:cNvPr>
          <p:cNvSpPr txBox="1"/>
          <p:nvPr/>
        </p:nvSpPr>
        <p:spPr>
          <a:xfrm>
            <a:off x="4362095" y="4931869"/>
            <a:ext cx="4400906" cy="253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프로젝트 일정 계획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구현 예정 기능</a:t>
            </a:r>
            <a:endParaRPr lang="en-US" altLang="ko-KR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산출물 리스트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4CED0D00-ADA7-EC27-081D-97D05C23F90C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</a:t>
            </a:r>
            <a:r>
              <a:rPr lang="en-US" altLang="ko-KR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6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FF0604C-D666-2C05-A450-64117E6DB4CE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When</a:t>
            </a: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FA06F44-178C-A5A5-05F4-EB1A4AD1D5C2}"/>
              </a:ext>
            </a:extLst>
          </p:cNvPr>
          <p:cNvSpPr txBox="1"/>
          <p:nvPr/>
        </p:nvSpPr>
        <p:spPr>
          <a:xfrm>
            <a:off x="17158447" y="9466760"/>
            <a:ext cx="797757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23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3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6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When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프로젝트 일정 계획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24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4760AC43-C8A5-199D-6E95-32DD2FCDC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75560"/>
              </p:ext>
            </p:extLst>
          </p:nvPr>
        </p:nvGraphicFramePr>
        <p:xfrm>
          <a:off x="1226454" y="1634159"/>
          <a:ext cx="15797500" cy="7376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0529">
                  <a:extLst>
                    <a:ext uri="{9D8B030D-6E8A-4147-A177-3AD203B41FA5}">
                      <a16:colId xmlns:a16="http://schemas.microsoft.com/office/drawing/2014/main" val="2168161488"/>
                    </a:ext>
                  </a:extLst>
                </a:gridCol>
                <a:gridCol w="2522623">
                  <a:extLst>
                    <a:ext uri="{9D8B030D-6E8A-4147-A177-3AD203B41FA5}">
                      <a16:colId xmlns:a16="http://schemas.microsoft.com/office/drawing/2014/main" val="168686068"/>
                    </a:ext>
                  </a:extLst>
                </a:gridCol>
                <a:gridCol w="7004973">
                  <a:extLst>
                    <a:ext uri="{9D8B030D-6E8A-4147-A177-3AD203B41FA5}">
                      <a16:colId xmlns:a16="http://schemas.microsoft.com/office/drawing/2014/main" val="3541253166"/>
                    </a:ext>
                  </a:extLst>
                </a:gridCol>
                <a:gridCol w="3949375">
                  <a:extLst>
                    <a:ext uri="{9D8B030D-6E8A-4147-A177-3AD203B41FA5}">
                      <a16:colId xmlns:a16="http://schemas.microsoft.com/office/drawing/2014/main" val="4266059420"/>
                    </a:ext>
                  </a:extLst>
                </a:gridCol>
              </a:tblGrid>
              <a:tr h="83944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010731"/>
                  </a:ext>
                </a:extLst>
              </a:tr>
              <a:tr h="1089507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팀 구성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제안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개발계획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관리계획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09.01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10.16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230132"/>
                  </a:ext>
                </a:extLst>
              </a:tr>
              <a:tr h="1089507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설계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계획 및 요구분석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프로젝트 계획 수립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요구사항 분석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단계별 목표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10.08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10.20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11.08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11.11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05837"/>
                  </a:ext>
                </a:extLst>
              </a:tr>
              <a:tr h="10895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위험분석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위험식별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정량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정상적 분석 및 평가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위험평가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결과에 따른 근거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개발여부 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10.18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10.27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11.12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11.15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447095"/>
                  </a:ext>
                </a:extLst>
              </a:tr>
              <a:tr h="10895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개발 및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구형 대상 기능에 대한 실제 구현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단위 테스트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10.09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11.23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11.15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12.11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385513"/>
                  </a:ext>
                </a:extLst>
              </a:tr>
              <a:tr h="10895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고객에 의한 시스템 평가 및 향후 목표계획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11.25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11.26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12.06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12.07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793348"/>
                  </a:ext>
                </a:extLst>
              </a:tr>
              <a:tr h="1089507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최종 결과물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12.08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12.15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777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32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6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When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프로젝트 일정 계획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25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55AA402-F34F-82FB-AF7E-C7BF8C45E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616360"/>
              </p:ext>
            </p:extLst>
          </p:nvPr>
        </p:nvGraphicFramePr>
        <p:xfrm>
          <a:off x="1083733" y="1700742"/>
          <a:ext cx="16131011" cy="6885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8091">
                  <a:extLst>
                    <a:ext uri="{9D8B030D-6E8A-4147-A177-3AD203B41FA5}">
                      <a16:colId xmlns:a16="http://schemas.microsoft.com/office/drawing/2014/main" val="3698239448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3277830084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132445495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2705302001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3640777663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396801503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3061546409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3648749267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2478937472"/>
                    </a:ext>
                  </a:extLst>
                </a:gridCol>
              </a:tblGrid>
              <a:tr h="7398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297636"/>
                  </a:ext>
                </a:extLst>
              </a:tr>
              <a:tr h="1229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서버구축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진행중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(80%)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892614"/>
                  </a:ext>
                </a:extLst>
              </a:tr>
              <a:tr h="1229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Deep Learning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완료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(30%)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491095"/>
                  </a:ext>
                </a:extLst>
              </a:tr>
              <a:tr h="1229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Maui UI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완료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(80%)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390605"/>
                  </a:ext>
                </a:extLst>
              </a:tr>
              <a:tr h="1229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Maui 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기능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진행중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(20%)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650041"/>
                  </a:ext>
                </a:extLst>
              </a:tr>
              <a:tr h="1229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영상 번역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(Media Pipe)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진행중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(35%)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843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BAA97E9-93E1-E2BB-7D06-7A09E2F42510}"/>
              </a:ext>
            </a:extLst>
          </p:cNvPr>
          <p:cNvSpPr/>
          <p:nvPr/>
        </p:nvSpPr>
        <p:spPr>
          <a:xfrm>
            <a:off x="3101009" y="2882349"/>
            <a:ext cx="8368748" cy="318052"/>
          </a:xfrm>
          <a:prstGeom prst="rect">
            <a:avLst/>
          </a:prstGeom>
          <a:solidFill>
            <a:srgbClr val="595EC0">
              <a:alpha val="49888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9C15FB-177F-095E-00A0-98DF4379E3A0}"/>
              </a:ext>
            </a:extLst>
          </p:cNvPr>
          <p:cNvSpPr/>
          <p:nvPr/>
        </p:nvSpPr>
        <p:spPr>
          <a:xfrm>
            <a:off x="3101009" y="5354496"/>
            <a:ext cx="8368748" cy="318052"/>
          </a:xfrm>
          <a:prstGeom prst="rect">
            <a:avLst/>
          </a:prstGeom>
          <a:solidFill>
            <a:srgbClr val="595EC0">
              <a:alpha val="49888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D0010A-396D-2C35-B956-F89CF1EC7FAD}"/>
              </a:ext>
            </a:extLst>
          </p:cNvPr>
          <p:cNvSpPr/>
          <p:nvPr/>
        </p:nvSpPr>
        <p:spPr>
          <a:xfrm>
            <a:off x="3101009" y="6534503"/>
            <a:ext cx="1669773" cy="318052"/>
          </a:xfrm>
          <a:prstGeom prst="rect">
            <a:avLst/>
          </a:prstGeom>
          <a:solidFill>
            <a:srgbClr val="595EC0">
              <a:alpha val="49888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DA0583-7A29-FEA6-6A7E-F27E8AC18F12}"/>
              </a:ext>
            </a:extLst>
          </p:cNvPr>
          <p:cNvSpPr/>
          <p:nvPr/>
        </p:nvSpPr>
        <p:spPr>
          <a:xfrm>
            <a:off x="3101008" y="7847139"/>
            <a:ext cx="4340801" cy="318052"/>
          </a:xfrm>
          <a:prstGeom prst="rect">
            <a:avLst/>
          </a:prstGeom>
          <a:solidFill>
            <a:srgbClr val="595EC0">
              <a:alpha val="49888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026551-2392-4F72-924A-B2BE9C4ABDA2}"/>
              </a:ext>
            </a:extLst>
          </p:cNvPr>
          <p:cNvSpPr/>
          <p:nvPr/>
        </p:nvSpPr>
        <p:spPr>
          <a:xfrm>
            <a:off x="3101009" y="4128669"/>
            <a:ext cx="3285723" cy="363871"/>
          </a:xfrm>
          <a:prstGeom prst="rect">
            <a:avLst/>
          </a:prstGeom>
          <a:solidFill>
            <a:srgbClr val="595EC0">
              <a:alpha val="49888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1342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6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When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구현 예정 기능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26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D2CCEE-6FC1-06B3-8974-E537277172AE}"/>
              </a:ext>
            </a:extLst>
          </p:cNvPr>
          <p:cNvGrpSpPr/>
          <p:nvPr/>
        </p:nvGrpSpPr>
        <p:grpSpPr>
          <a:xfrm>
            <a:off x="1113183" y="1786558"/>
            <a:ext cx="16061634" cy="6713883"/>
            <a:chOff x="1013792" y="1786558"/>
            <a:chExt cx="15486246" cy="671388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B9C46D-0174-FA6E-D432-4EAB643B6D97}"/>
                </a:ext>
              </a:extLst>
            </p:cNvPr>
            <p:cNvSpPr/>
            <p:nvPr/>
          </p:nvSpPr>
          <p:spPr>
            <a:xfrm>
              <a:off x="1013792" y="1786558"/>
              <a:ext cx="7533860" cy="671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5484D62-8C37-E47B-CDA3-871FF667D13B}"/>
                </a:ext>
              </a:extLst>
            </p:cNvPr>
            <p:cNvSpPr/>
            <p:nvPr/>
          </p:nvSpPr>
          <p:spPr>
            <a:xfrm>
              <a:off x="8966178" y="1786558"/>
              <a:ext cx="7533860" cy="671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252101-D256-CDFB-CE2D-5048B276A0AF}"/>
              </a:ext>
            </a:extLst>
          </p:cNvPr>
          <p:cNvGrpSpPr/>
          <p:nvPr/>
        </p:nvGrpSpPr>
        <p:grpSpPr>
          <a:xfrm>
            <a:off x="1545794" y="2172657"/>
            <a:ext cx="6462876" cy="3931760"/>
            <a:chOff x="1545794" y="2093145"/>
            <a:chExt cx="6462876" cy="39317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27D688-FF50-78D2-52B5-CF40F8D3EC5D}"/>
                </a:ext>
              </a:extLst>
            </p:cNvPr>
            <p:cNvSpPr txBox="1"/>
            <p:nvPr/>
          </p:nvSpPr>
          <p:spPr>
            <a:xfrm>
              <a:off x="1545794" y="2093145"/>
              <a:ext cx="2326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chemeClr val="bg1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 MAUI</a:t>
              </a:r>
              <a:r>
                <a:rPr kumimoji="1" lang="en-US" altLang="ko-KR" sz="4000" b="1" dirty="0">
                  <a:solidFill>
                    <a:srgbClr val="595EC0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_</a:t>
              </a:r>
              <a:r>
                <a:rPr kumimoji="1" lang="en-US" altLang="ko-KR" sz="4000" b="1" dirty="0">
                  <a:solidFill>
                    <a:schemeClr val="bg1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  </a:t>
              </a:r>
              <a:endParaRPr kumimoji="1" lang="ko-KR" altLang="en-US" sz="4000" b="1" dirty="0">
                <a:solidFill>
                  <a:schemeClr val="bg1"/>
                </a:solidFill>
                <a:highlight>
                  <a:srgbClr val="595EC0"/>
                </a:highlight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832950-0281-5A82-0602-37E5947196A0}"/>
                </a:ext>
              </a:extLst>
            </p:cNvPr>
            <p:cNvSpPr txBox="1"/>
            <p:nvPr/>
          </p:nvSpPr>
          <p:spPr>
            <a:xfrm>
              <a:off x="1545794" y="3430540"/>
              <a:ext cx="6462876" cy="2594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- </a:t>
              </a:r>
              <a:r>
                <a:rPr lang="ko-KR" altLang="en-US" sz="2800" dirty="0" err="1">
                  <a:latin typeface="Malgun Gothic"/>
                  <a:ea typeface="Malgun Gothic"/>
                  <a:cs typeface="+mn-lt"/>
                </a:rPr>
                <a:t>수어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 영상 전송</a:t>
              </a:r>
              <a:r>
                <a:rPr lang="en-US" altLang="ko-KR" sz="2800" dirty="0">
                  <a:latin typeface="Malgun Gothic"/>
                  <a:ea typeface="Malgun Gothic"/>
                  <a:cs typeface="+mn-lt"/>
                </a:rPr>
                <a:t> 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(</a:t>
              </a:r>
              <a:r>
                <a:rPr lang="ko-KR" altLang="en-US" sz="2800" dirty="0" err="1">
                  <a:latin typeface="Malgun Gothic"/>
                  <a:ea typeface="Malgun Gothic"/>
                  <a:cs typeface="+mn-lt"/>
                </a:rPr>
                <a:t>to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. NAS)</a:t>
              </a:r>
              <a:endParaRPr lang="ko-KR" altLang="en-US" sz="2800" dirty="0">
                <a:latin typeface="Malgun Gothic"/>
                <a:ea typeface="Malgun Gothic"/>
                <a:cs typeface="Calibri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dirty="0">
                  <a:latin typeface="Malgun Gothic"/>
                  <a:ea typeface="+mn-lt"/>
                  <a:cs typeface="+mn-lt"/>
                </a:rPr>
                <a:t>- </a:t>
              </a:r>
              <a:r>
                <a:rPr lang="ko-KR" altLang="en-US" sz="2800" dirty="0" err="1">
                  <a:latin typeface="Malgun Gothic"/>
                  <a:ea typeface="Malgun Gothic"/>
                  <a:cs typeface="+mn-lt"/>
                </a:rPr>
                <a:t>수어</a:t>
              </a:r>
              <a:r>
                <a:rPr lang="ko-KR" altLang="ko-KR" sz="2800" dirty="0">
                  <a:latin typeface="Malgun Gothic"/>
                  <a:ea typeface="Malgun Gothic"/>
                  <a:cs typeface="+mn-lt"/>
                </a:rPr>
                <a:t> 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번역내용</a:t>
              </a:r>
              <a:r>
                <a:rPr lang="ko-KR" altLang="ko-KR" sz="2800" dirty="0">
                  <a:latin typeface="Malgun Gothic"/>
                  <a:ea typeface="Malgun Gothic"/>
                  <a:cs typeface="+mn-lt"/>
                </a:rPr>
                <a:t> 출력</a:t>
              </a:r>
              <a:endParaRPr lang="en-US" altLang="ko-KR" sz="2800" dirty="0">
                <a:latin typeface="Malgun Gothic"/>
                <a:ea typeface="Malgun Gothic"/>
                <a:cs typeface="Calibri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dirty="0">
                  <a:latin typeface="Malgun Gothic"/>
                  <a:ea typeface="+mn-lt"/>
                  <a:cs typeface="+mn-lt"/>
                </a:rPr>
                <a:t>- </a:t>
              </a:r>
              <a:r>
                <a:rPr lang="ko-KR" altLang="ko-KR" sz="2800" dirty="0">
                  <a:latin typeface="Malgun Gothic"/>
                  <a:ea typeface="Malgun Gothic"/>
                  <a:cs typeface="+mn-lt"/>
                </a:rPr>
                <a:t>의사의 음성 전송 및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 반환,</a:t>
              </a:r>
              <a:endParaRPr lang="en-US" altLang="ko-KR" sz="2800" dirty="0">
                <a:latin typeface="Malgun Gothic"/>
                <a:ea typeface="Malgun Gothic"/>
                <a:cs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dirty="0">
                  <a:latin typeface="Malgun Gothic"/>
                  <a:ea typeface="Malgun Gothic"/>
                  <a:cs typeface="+mn-lt"/>
                </a:rPr>
                <a:t>  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텍스트 출력</a:t>
              </a:r>
              <a:endParaRPr lang="ko-KR" altLang="en-US" sz="2800" dirty="0">
                <a:latin typeface="Malgun Gothic"/>
                <a:ea typeface="Malgun Gothic"/>
                <a:cs typeface="Calibri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7A2DD4-DDD5-EC60-5B0D-A0E3C2C21B72}"/>
              </a:ext>
            </a:extLst>
          </p:cNvPr>
          <p:cNvGrpSpPr/>
          <p:nvPr/>
        </p:nvGrpSpPr>
        <p:grpSpPr>
          <a:xfrm>
            <a:off x="9825800" y="2172657"/>
            <a:ext cx="6462876" cy="3285429"/>
            <a:chOff x="1545794" y="2064888"/>
            <a:chExt cx="6462876" cy="32854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0B99BE-CC18-1744-2786-249A4CF67A32}"/>
                </a:ext>
              </a:extLst>
            </p:cNvPr>
            <p:cNvSpPr txBox="1"/>
            <p:nvPr/>
          </p:nvSpPr>
          <p:spPr>
            <a:xfrm>
              <a:off x="1545794" y="2064888"/>
              <a:ext cx="20056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chemeClr val="bg1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 NAS</a:t>
              </a:r>
              <a:r>
                <a:rPr kumimoji="1" lang="en-US" altLang="ko-KR" sz="4000" b="1" dirty="0">
                  <a:solidFill>
                    <a:srgbClr val="595EC0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_</a:t>
              </a:r>
              <a:r>
                <a:rPr kumimoji="1" lang="en-US" altLang="ko-KR" sz="4000" b="1" dirty="0">
                  <a:solidFill>
                    <a:schemeClr val="bg1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  </a:t>
              </a:r>
              <a:endParaRPr kumimoji="1" lang="ko-KR" altLang="en-US" sz="4000" b="1" dirty="0">
                <a:solidFill>
                  <a:schemeClr val="bg1"/>
                </a:solidFill>
                <a:highlight>
                  <a:srgbClr val="595EC0"/>
                </a:highlight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15251-0405-85B0-9310-7B1E8CE7FA87}"/>
                </a:ext>
              </a:extLst>
            </p:cNvPr>
            <p:cNvSpPr txBox="1"/>
            <p:nvPr/>
          </p:nvSpPr>
          <p:spPr>
            <a:xfrm>
              <a:off x="1545794" y="3402283"/>
              <a:ext cx="6462876" cy="1948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- </a:t>
              </a:r>
              <a:r>
                <a:rPr kumimoji="1" lang="ko-KR" altLang="en-US" sz="2800" dirty="0" err="1">
                  <a:latin typeface="Malgun Gothic"/>
                  <a:ea typeface="Malgun Gothic"/>
                  <a:cs typeface="+mn-lt"/>
                </a:rPr>
                <a:t>수어</a:t>
              </a:r>
              <a:r>
                <a:rPr kumimoji="1" lang="ko-KR" altLang="en-US" sz="2800" dirty="0">
                  <a:latin typeface="Malgun Gothic"/>
                  <a:ea typeface="Malgun Gothic"/>
                  <a:cs typeface="+mn-lt"/>
                </a:rPr>
                <a:t> 번역 후</a:t>
              </a: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, </a:t>
              </a:r>
              <a:r>
                <a:rPr kumimoji="1" lang="ko-KR" altLang="en-US" sz="2800" dirty="0">
                  <a:latin typeface="Malgun Gothic"/>
                  <a:ea typeface="Malgun Gothic"/>
                  <a:cs typeface="+mn-lt"/>
                </a:rPr>
                <a:t>텍스트 전송</a:t>
              </a: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 (to. MAUI)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- </a:t>
              </a:r>
              <a:r>
                <a:rPr kumimoji="1" lang="ko-KR" altLang="en-US" sz="2800" dirty="0">
                  <a:latin typeface="Malgun Gothic"/>
                  <a:ea typeface="Malgun Gothic"/>
                  <a:cs typeface="+mn-lt"/>
                </a:rPr>
                <a:t>의사의 음성 텍스트로 변환 및 전송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- </a:t>
              </a:r>
              <a:r>
                <a:rPr kumimoji="1" lang="ko-KR" altLang="en-US" sz="2800" dirty="0">
                  <a:latin typeface="Malgun Gothic"/>
                  <a:ea typeface="Malgun Gothic"/>
                  <a:cs typeface="+mn-lt"/>
                </a:rPr>
                <a:t>딥러닝 </a:t>
              </a:r>
              <a:r>
                <a:rPr kumimoji="1" lang="ko-KR" altLang="en-US" sz="2800" dirty="0" err="1">
                  <a:latin typeface="Malgun Gothic"/>
                  <a:ea typeface="Malgun Gothic"/>
                  <a:cs typeface="+mn-lt"/>
                </a:rPr>
                <a:t>수어</a:t>
              </a:r>
              <a:r>
                <a:rPr kumimoji="1" lang="ko-KR" altLang="en-US" sz="2800" dirty="0">
                  <a:latin typeface="Malgun Gothic"/>
                  <a:ea typeface="Malgun Gothic"/>
                  <a:cs typeface="+mn-lt"/>
                </a:rPr>
                <a:t> 데이터 저장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777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6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When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산출물 리스트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27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D2CCEE-6FC1-06B3-8974-E537277172AE}"/>
              </a:ext>
            </a:extLst>
          </p:cNvPr>
          <p:cNvGrpSpPr/>
          <p:nvPr/>
        </p:nvGrpSpPr>
        <p:grpSpPr>
          <a:xfrm>
            <a:off x="1113183" y="1786558"/>
            <a:ext cx="16061634" cy="6713883"/>
            <a:chOff x="1013792" y="1786558"/>
            <a:chExt cx="15486246" cy="671388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B9C46D-0174-FA6E-D432-4EAB643B6D97}"/>
                </a:ext>
              </a:extLst>
            </p:cNvPr>
            <p:cNvSpPr/>
            <p:nvPr/>
          </p:nvSpPr>
          <p:spPr>
            <a:xfrm>
              <a:off x="1013792" y="1786558"/>
              <a:ext cx="7533860" cy="671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5484D62-8C37-E47B-CDA3-871FF667D13B}"/>
                </a:ext>
              </a:extLst>
            </p:cNvPr>
            <p:cNvSpPr/>
            <p:nvPr/>
          </p:nvSpPr>
          <p:spPr>
            <a:xfrm>
              <a:off x="8966178" y="1786558"/>
              <a:ext cx="7533860" cy="671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9AF35B-F7AB-9C25-6E69-7FF8692E6F87}"/>
              </a:ext>
            </a:extLst>
          </p:cNvPr>
          <p:cNvSpPr txBox="1"/>
          <p:nvPr/>
        </p:nvSpPr>
        <p:spPr>
          <a:xfrm>
            <a:off x="1967948" y="3063656"/>
            <a:ext cx="47840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[PM]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과제제안서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Aharoni" panose="020B0604020202020204" pitchFamily="2" charset="-79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Aharoni" panose="020B0604020202020204" pitchFamily="2" charset="-79"/>
            </a:endParaRPr>
          </a:p>
          <a:p>
            <a:pPr marL="342900" indent="-342900"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[PM]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개발계획서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Aharoni" panose="020B0604020202020204" pitchFamily="2" charset="-79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Aharoni" panose="020B0604020202020204" pitchFamily="2" charset="-79"/>
            </a:endParaRPr>
          </a:p>
          <a:p>
            <a:pPr marL="342900" indent="-342900"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[QA]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요구사항분석서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Aharoni" panose="020B0604020202020204" pitchFamily="2" charset="-79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Aharoni" panose="020B0604020202020204" pitchFamily="2" charset="-79"/>
            </a:endParaRPr>
          </a:p>
          <a:p>
            <a:pPr marL="342900" indent="-342900"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[CM]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품질관리계획서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Aharoni" panose="020B0604020202020204" pitchFamily="2" charset="-79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Aharoni" panose="020B0604020202020204" pitchFamily="2" charset="-79"/>
            </a:endParaRPr>
          </a:p>
          <a:p>
            <a:pPr marL="342900" indent="-342900"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[CM]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위험관리계획서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C80E60-1126-5766-55A5-8AA47F91C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702" y="3840688"/>
            <a:ext cx="6204449" cy="24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43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914400" y="298427"/>
            <a:ext cx="5585291" cy="5531113"/>
            <a:chOff x="-1047619" y="-1551872"/>
            <a:chExt cx="5585291" cy="55311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146" y="7075653"/>
            <a:ext cx="4349626" cy="4307435"/>
            <a:chOff x="14137146" y="7075653"/>
            <a:chExt cx="4349626" cy="4307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146" y="7075653"/>
              <a:ext cx="4349626" cy="430743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C8F79A-D543-8C37-1F7A-2E589326F8DE}"/>
              </a:ext>
            </a:extLst>
          </p:cNvPr>
          <p:cNvGrpSpPr/>
          <p:nvPr/>
        </p:nvGrpSpPr>
        <p:grpSpPr>
          <a:xfrm>
            <a:off x="-72189" y="3452368"/>
            <a:ext cx="15457802" cy="1631216"/>
            <a:chOff x="-557682" y="7243817"/>
            <a:chExt cx="13755708" cy="16312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557682" y="7963436"/>
              <a:ext cx="2012909" cy="191978"/>
              <a:chOff x="-557682" y="7963436"/>
              <a:chExt cx="2012909" cy="19197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-557682" y="7963436"/>
                <a:ext cx="2012909" cy="191978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2055903" y="7243817"/>
              <a:ext cx="11142123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0" b="1" dirty="0">
                  <a:solidFill>
                    <a:srgbClr val="595EC0"/>
                  </a:solidFill>
                  <a:latin typeface="Malgun Gothic"/>
                  <a:ea typeface="Malgun Gothic"/>
                  <a:cs typeface="Bebas" pitchFamily="34" charset="0"/>
                </a:rPr>
                <a:t>Q</a:t>
              </a:r>
              <a:r>
                <a:rPr lang="ko-KR" altLang="en-US" sz="10000" b="1" dirty="0">
                  <a:solidFill>
                    <a:srgbClr val="595EC0"/>
                  </a:solidFill>
                  <a:latin typeface="Malgun Gothic"/>
                  <a:ea typeface="Malgun Gothic"/>
                  <a:cs typeface="Bebas" pitchFamily="34" charset="0"/>
                </a:rPr>
                <a:t> </a:t>
              </a:r>
              <a:r>
                <a:rPr lang="en-US" altLang="ko-KR" sz="10000" b="1" dirty="0">
                  <a:solidFill>
                    <a:srgbClr val="595EC0"/>
                  </a:solidFill>
                  <a:latin typeface="Malgun Gothic"/>
                  <a:ea typeface="Malgun Gothic"/>
                  <a:cs typeface="Bebas" pitchFamily="34" charset="0"/>
                </a:rPr>
                <a:t>&amp;</a:t>
              </a:r>
              <a:r>
                <a:rPr lang="ko-KR" altLang="en-US" sz="10000" b="1" dirty="0">
                  <a:solidFill>
                    <a:srgbClr val="595EC0"/>
                  </a:solidFill>
                  <a:latin typeface="Malgun Gothic"/>
                  <a:ea typeface="Malgun Gothic"/>
                  <a:cs typeface="Bebas" pitchFamily="34" charset="0"/>
                </a:rPr>
                <a:t> </a:t>
              </a:r>
              <a:r>
                <a:rPr lang="en-US" altLang="ko-KR" sz="10000" b="1" dirty="0">
                  <a:solidFill>
                    <a:srgbClr val="595EC0"/>
                  </a:solidFill>
                  <a:latin typeface="Malgun Gothic"/>
                  <a:ea typeface="Malgun Gothic"/>
                  <a:cs typeface="Bebas" pitchFamily="34" charset="0"/>
                </a:rPr>
                <a:t>A</a:t>
              </a:r>
              <a:endParaRPr lang="en-US" altLang="ko-KR" sz="10000" dirty="0">
                <a:solidFill>
                  <a:srgbClr val="595EC0"/>
                </a:solidFill>
                <a:latin typeface="Malgun Gothic"/>
                <a:ea typeface="Malgun Gothic"/>
              </a:endParaRPr>
            </a:p>
          </p:txBody>
        </p:sp>
      </p:grpSp>
      <p:sp>
        <p:nvSpPr>
          <p:cNvPr id="7" name="Object 27">
            <a:extLst>
              <a:ext uri="{FF2B5EF4-FFF2-40B4-BE49-F238E27FC236}">
                <a16:creationId xmlns:a16="http://schemas.microsoft.com/office/drawing/2014/main" id="{E744A4EB-6B47-6F6E-97C0-173F4366D876}"/>
              </a:ext>
            </a:extLst>
          </p:cNvPr>
          <p:cNvSpPr txBox="1"/>
          <p:nvPr/>
        </p:nvSpPr>
        <p:spPr>
          <a:xfrm>
            <a:off x="17214575" y="9466760"/>
            <a:ext cx="741630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28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날짜 개체 틀 7">
            <a:extLst>
              <a:ext uri="{FF2B5EF4-FFF2-40B4-BE49-F238E27FC236}">
                <a16:creationId xmlns:a16="http://schemas.microsoft.com/office/drawing/2014/main" id="{F906CE11-FC6B-B61C-FF84-6183A2F2469A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1CD4FA-C7D6-B58B-6D8D-298B74F15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5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129B036-0FAE-B1C2-9770-C784E233F787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1AF9382E-EC1A-8154-4FB5-CE6F7D9DF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14">
            <a:extLst>
              <a:ext uri="{FF2B5EF4-FFF2-40B4-BE49-F238E27FC236}">
                <a16:creationId xmlns:a16="http://schemas.microsoft.com/office/drawing/2014/main" id="{583F2BD4-7307-FED9-61F0-8AA63555F22F}"/>
              </a:ext>
            </a:extLst>
          </p:cNvPr>
          <p:cNvSpPr txBox="1"/>
          <p:nvPr/>
        </p:nvSpPr>
        <p:spPr>
          <a:xfrm>
            <a:off x="4362095" y="4931869"/>
            <a:ext cx="4400906" cy="1839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팀명 소개</a:t>
            </a:r>
          </a:p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팀 조직 구성</a:t>
            </a: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56E302FD-85EF-0F1A-1E39-7411FC028621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01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F4501C1B-E5F2-972A-4576-B9A93E7C43A5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팀 소개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Object 27">
            <a:extLst>
              <a:ext uri="{FF2B5EF4-FFF2-40B4-BE49-F238E27FC236}">
                <a16:creationId xmlns:a16="http://schemas.microsoft.com/office/drawing/2014/main" id="{B93EB734-5970-F0E5-1BEB-2DB7530BD72F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1. </a:t>
            </a:r>
            <a:r>
              <a:rPr lang="en-US" sz="5000" b="1" kern="0" spc="-3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팀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r>
              <a:rPr lang="en-US" sz="5000" b="1" kern="0" spc="-3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소개</a:t>
            </a:r>
            <a:r>
              <a:rPr lang="ko-KR" alt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r>
              <a:rPr lang="en-US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팀명</a:t>
            </a:r>
            <a:r>
              <a:rPr 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r>
              <a:rPr lang="en-US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소개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3461" y="6084966"/>
            <a:ext cx="1031610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kern="0" spc="-1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</a:t>
            </a:r>
            <a:r>
              <a:rPr lang="ko-KR" altLang="en-US" sz="4400" kern="0" spc="-1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어</a:t>
            </a:r>
            <a:r>
              <a:rPr lang="ko-KR" altLang="en-US" sz="44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통역을 위한 인</a:t>
            </a:r>
            <a:r>
              <a:rPr lang="ko-KR" altLang="en-US" sz="4400" b="1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재</a:t>
            </a:r>
            <a:r>
              <a:rPr lang="ko-KR" altLang="en-US" sz="44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들의 </a:t>
            </a:r>
            <a:r>
              <a:rPr lang="ko-KR" altLang="en-US" sz="4400" b="1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</a:t>
            </a:r>
            <a:r>
              <a:rPr lang="ko-KR" altLang="en-US" sz="44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즈니스 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845D05CE-2073-B928-A626-FF5B04093C79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7B63807B-53B5-80F7-FC59-D78E128B9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9" name="Object 27">
            <a:extLst>
              <a:ext uri="{FF2B5EF4-FFF2-40B4-BE49-F238E27FC236}">
                <a16:creationId xmlns:a16="http://schemas.microsoft.com/office/drawing/2014/main" id="{16EC76BF-4C59-30D1-6098-A97C30D1FB44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날짜 개체 틀 7">
            <a:extLst>
              <a:ext uri="{FF2B5EF4-FFF2-40B4-BE49-F238E27FC236}">
                <a16:creationId xmlns:a16="http://schemas.microsoft.com/office/drawing/2014/main" id="{D8E102B4-5EAC-75EC-8DB5-25D69344D7C1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1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5BAE13E-A274-90C8-8624-4A3C38A6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018A25-F7E8-6BED-68C6-1D9C7056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04" y="3338994"/>
            <a:ext cx="72136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748600" y="1919980"/>
            <a:ext cx="12487176" cy="67556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PM </a:t>
            </a:r>
            <a:r>
              <a:rPr lang="en-US" sz="2800" b="1" dirty="0" err="1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김성경</a:t>
            </a:r>
            <a:endParaRPr lang="en-US" sz="8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프로젝트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총괄자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역할분담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,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일정관리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,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역할별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진행상황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관리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PL </a:t>
            </a:r>
            <a:r>
              <a:rPr lang="en-US" sz="2800" b="1" dirty="0" err="1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박세훈</a:t>
            </a:r>
            <a:endParaRPr lang="en-US" sz="2800" b="1" dirty="0">
              <a:solidFill>
                <a:srgbClr val="4C50BB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PM을</a:t>
            </a:r>
            <a:r>
              <a:rPr lang="en-US" sz="2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도와</a:t>
            </a:r>
            <a:r>
              <a:rPr lang="en-US" sz="2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관리</a:t>
            </a:r>
            <a:endParaRPr lang="en-US" sz="22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altLang="ko-KR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</a:t>
            </a:r>
            <a:r>
              <a:rPr lang="ko-KR" alt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구체적인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요구사항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분석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및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개발자들의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진행을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</a:p>
          <a:p>
            <a:pPr>
              <a:lnSpc>
                <a:spcPts val="3800"/>
              </a:lnSpc>
            </a:pPr>
            <a:r>
              <a:rPr lang="ko-KR" alt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가이드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및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관리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CM </a:t>
            </a:r>
            <a:r>
              <a:rPr lang="en-US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오현석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문서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양식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,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소프트웨어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버전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관리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유지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보수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단계의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변경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사항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38113" y="1804518"/>
            <a:ext cx="14094998" cy="65625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QA </a:t>
            </a:r>
            <a:r>
              <a:rPr lang="en-US" sz="2800" b="1" dirty="0" err="1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백승윤</a:t>
            </a:r>
            <a:endParaRPr lang="en-US" sz="2800" b="1" dirty="0">
              <a:solidFill>
                <a:srgbClr val="4C50BB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각종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프로젝트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테스트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품질을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보증하는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직무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문제점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예방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및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수정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,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보완점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탐색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ENG1 </a:t>
            </a:r>
            <a:r>
              <a:rPr lang="en-US" sz="2800" b="1" dirty="0" err="1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박다원</a:t>
            </a:r>
            <a:endParaRPr lang="en-US" sz="2800" b="1" dirty="0">
              <a:solidFill>
                <a:srgbClr val="4C50BB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기술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책임자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세부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개발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진행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(Deep Learning)</a:t>
            </a:r>
          </a:p>
          <a:p>
            <a:pPr>
              <a:lnSpc>
                <a:spcPts val="3800"/>
              </a:lnSpc>
            </a:pP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ENG2 </a:t>
            </a:r>
            <a:r>
              <a:rPr lang="en-US" sz="2800" b="1" dirty="0" err="1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방은서</a:t>
            </a:r>
            <a:endParaRPr lang="en-US" sz="2800" b="1" dirty="0">
              <a:solidFill>
                <a:srgbClr val="4C50BB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기술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책임자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세부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개발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진행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(Media pipe)</a:t>
            </a:r>
            <a:endParaRPr lang="en-US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7787EA88-B024-44E1-8C74-762ED4184FD0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8" name="Object 11">
              <a:extLst>
                <a:ext uri="{FF2B5EF4-FFF2-40B4-BE49-F238E27FC236}">
                  <a16:creationId xmlns:a16="http://schemas.microsoft.com/office/drawing/2014/main" id="{B8827782-2FA7-9742-67F6-B64E5281A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2" name="Object 27">
            <a:extLst>
              <a:ext uri="{FF2B5EF4-FFF2-40B4-BE49-F238E27FC236}">
                <a16:creationId xmlns:a16="http://schemas.microsoft.com/office/drawing/2014/main" id="{2EFE7A88-36BB-24E7-1748-D207D6E677A0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날짜 개체 틀 7">
            <a:extLst>
              <a:ext uri="{FF2B5EF4-FFF2-40B4-BE49-F238E27FC236}">
                <a16:creationId xmlns:a16="http://schemas.microsoft.com/office/drawing/2014/main" id="{E25DBC12-ADEA-0815-1CA9-D2CD4E7CF9DA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2DA9CC0-AAB4-5FF0-F655-523A4577E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7B6D3524-100C-05DF-BC53-509457E2D1DA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1. </a:t>
            </a:r>
            <a:r>
              <a:rPr lang="en-US" sz="5000" b="1" kern="0" spc="-3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팀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r>
              <a:rPr lang="en-US" sz="5000" b="1" kern="0" spc="-3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소개</a:t>
            </a:r>
            <a:r>
              <a:rPr lang="ko-KR" alt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팀 조직 구성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82930946-1EA3-4182-C4D9-CB7A52F0FAD7}"/>
              </a:ext>
            </a:extLst>
          </p:cNvPr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C18BE65C-702A-95F7-B398-C11F7DDB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A0EA3125-5D63-04F1-4834-4E60959F568F}"/>
              </a:ext>
            </a:extLst>
          </p:cNvPr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C1FE509D-2F02-13D6-454E-CE981CF1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8C46A8C-32B3-0B64-6BE3-C39A6E6D727E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631BE59E-09C1-8C3E-E360-487F0339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F3B6E7B9-EF35-1375-4C33-008B1BD8EEE6}"/>
              </a:ext>
            </a:extLst>
          </p:cNvPr>
          <p:cNvSpPr txBox="1"/>
          <p:nvPr/>
        </p:nvSpPr>
        <p:spPr>
          <a:xfrm>
            <a:off x="4362095" y="4931869"/>
            <a:ext cx="4400906" cy="1839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식별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정의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4CED0D00-ADA7-EC27-081D-97D05C23F90C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02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FF0604C-D666-2C05-A450-64117E6DB4CE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Problem</a:t>
            </a: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FA06F44-178C-A5A5-05F4-EB1A4AD1D5C2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899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8" name="Object 27">
            <a:extLst>
              <a:ext uri="{FF2B5EF4-FFF2-40B4-BE49-F238E27FC236}">
                <a16:creationId xmlns:a16="http://schemas.microsoft.com/office/drawing/2014/main" id="{216B85FB-F185-6303-1E5D-1CF37DCB3285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7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2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Problem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문제 식별 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(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뉴스 자료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)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A64269-BFC0-1A60-28D9-54E732CC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08" y="1708544"/>
            <a:ext cx="7119537" cy="68699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7F918-8739-0B61-7F92-BF2E7F3764A1}"/>
              </a:ext>
            </a:extLst>
          </p:cNvPr>
          <p:cNvSpPr txBox="1"/>
          <p:nvPr/>
        </p:nvSpPr>
        <p:spPr>
          <a:xfrm>
            <a:off x="8912390" y="3588563"/>
            <a:ext cx="7789406" cy="2421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kumimoji="1" lang="ko-KR" altLang="en-US" sz="24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수어통역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서비스 제공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은 매우 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미흡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 것으로 드러났다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.”</a:t>
            </a:r>
          </a:p>
          <a:p>
            <a:pPr algn="ctr">
              <a:lnSpc>
                <a:spcPts val="4000"/>
              </a:lnSpc>
            </a:pPr>
            <a:endParaRPr kumimoji="1"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lnSpc>
                <a:spcPts val="4000"/>
              </a:lnSpc>
            </a:pP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인공지능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(AI)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활용한 </a:t>
            </a:r>
            <a:r>
              <a:rPr kumimoji="1" lang="ko-KR" altLang="en-US" sz="2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수어통역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서비스 개발에도 전폭적인 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지원이 필요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하다고 강조했다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.”</a:t>
            </a:r>
          </a:p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2D5CE-63A0-A889-D7B3-0207651C250C}"/>
              </a:ext>
            </a:extLst>
          </p:cNvPr>
          <p:cNvSpPr txBox="1"/>
          <p:nvPr/>
        </p:nvSpPr>
        <p:spPr>
          <a:xfrm>
            <a:off x="8555681" y="7915821"/>
            <a:ext cx="8546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곽성순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아파도 설명 못하는 ‘청각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‧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언어장애인’ 문제 심각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”,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청년의사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2021.09.30.</a:t>
            </a:r>
          </a:p>
          <a:p>
            <a:r>
              <a:rPr kumimoji="1" lang="en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https://</a:t>
            </a:r>
            <a:r>
              <a:rPr kumimoji="1" lang="en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www.docdocdoc.co.kr</a:t>
            </a:r>
            <a:r>
              <a:rPr kumimoji="1" lang="en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/news/</a:t>
            </a:r>
            <a:r>
              <a:rPr kumimoji="1" lang="en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articleView.html?idxno</a:t>
            </a:r>
            <a:r>
              <a:rPr kumimoji="1" lang="en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=2015050</a:t>
            </a:r>
            <a:endParaRPr kumimoji="1" lang="ko-KR" alt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8" name="Object 27">
            <a:extLst>
              <a:ext uri="{FF2B5EF4-FFF2-40B4-BE49-F238E27FC236}">
                <a16:creationId xmlns:a16="http://schemas.microsoft.com/office/drawing/2014/main" id="{216B85FB-F185-6303-1E5D-1CF37DCB3285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2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Problem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문제 식별 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(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관계자 인터뷰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)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682F3D-DFD6-38E0-3BC2-E1EFCB3881C4}"/>
              </a:ext>
            </a:extLst>
          </p:cNvPr>
          <p:cNvGrpSpPr/>
          <p:nvPr/>
        </p:nvGrpSpPr>
        <p:grpSpPr>
          <a:xfrm>
            <a:off x="1577784" y="2122332"/>
            <a:ext cx="14116050" cy="2982214"/>
            <a:chOff x="1308847" y="2014758"/>
            <a:chExt cx="14116050" cy="298221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65281E-2A10-1341-C530-64075F2F7FE1}"/>
                </a:ext>
              </a:extLst>
            </p:cNvPr>
            <p:cNvSpPr txBox="1"/>
            <p:nvPr/>
          </p:nvSpPr>
          <p:spPr>
            <a:xfrm>
              <a:off x="1308847" y="2014758"/>
              <a:ext cx="14116050" cy="129432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indent="381000" fontAlgn="base">
                <a:lnSpc>
                  <a:spcPts val="45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en-US" altLang="ko-KR" sz="32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Q</a:t>
              </a:r>
              <a:r>
                <a:rPr lang="ko-KR" altLang="en-US" sz="32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3200" b="1" kern="100" spc="0" dirty="0">
                  <a:solidFill>
                    <a:srgbClr val="595EC0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  <a:r>
                <a:rPr lang="en-US" altLang="ko-KR" sz="32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 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청각장애인분들의 진료에 어떤 어려움이 있나요</a:t>
              </a:r>
              <a:r>
                <a:rPr 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?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endParaRPr lang="en-US" altLang="ko-KR" sz="2800" kern="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indent="381000" fontAlgn="base">
                <a:lnSpc>
                  <a:spcPts val="45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     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  서로의 </a:t>
              </a:r>
              <a:r>
                <a:rPr lang="ko-KR" altLang="en-US" sz="28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의사소통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이 원활하지 않아 </a:t>
              </a:r>
              <a:r>
                <a:rPr lang="ko-KR" altLang="en-US" sz="28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진료시간이 지체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된다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  <a:endParaRPr lang="en-US" sz="2800" kern="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3D43F7-F814-0C9B-1279-D18E03E3250C}"/>
                </a:ext>
              </a:extLst>
            </p:cNvPr>
            <p:cNvSpPr txBox="1"/>
            <p:nvPr/>
          </p:nvSpPr>
          <p:spPr>
            <a:xfrm>
              <a:off x="1308847" y="3702643"/>
              <a:ext cx="14116050" cy="129432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indent="381000" fontAlgn="base">
                <a:lnSpc>
                  <a:spcPts val="45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en-US" altLang="ko-KR" sz="32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Q .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왜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 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의료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 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수어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통역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서비스를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원활하게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받지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못하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나요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?</a:t>
              </a:r>
            </a:p>
            <a:p>
              <a:pPr indent="381000" fontAlgn="base">
                <a:lnSpc>
                  <a:spcPts val="45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en-US" altLang="ko-KR" sz="2800" b="1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    </a:t>
              </a:r>
              <a:r>
                <a:rPr lang="ko-KR" altLang="en-US" sz="2800" b="1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  </a:t>
              </a:r>
              <a:r>
                <a:rPr lang="en-US" altLang="ko-KR" sz="2800" b="1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</a:t>
              </a:r>
              <a:r>
                <a:rPr lang="en-US" altLang="ko-KR" sz="2800" b="1" kern="100" dirty="0" err="1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인력</a:t>
              </a:r>
              <a:r>
                <a:rPr lang="en-US" altLang="ko-KR" sz="28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 </a:t>
              </a:r>
              <a:r>
                <a:rPr lang="en-US" altLang="ko-KR" sz="2800" b="1" kern="100" dirty="0" err="1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부족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으로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서비스가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원활하지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않다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.</a:t>
              </a:r>
              <a:endParaRPr lang="en-US" altLang="ko-KR" sz="2800" kern="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0F2226-2256-7C17-0234-057908BE5A1C}"/>
              </a:ext>
            </a:extLst>
          </p:cNvPr>
          <p:cNvGrpSpPr/>
          <p:nvPr/>
        </p:nvGrpSpPr>
        <p:grpSpPr>
          <a:xfrm>
            <a:off x="1371600" y="5780388"/>
            <a:ext cx="15544800" cy="2420853"/>
            <a:chOff x="1371600" y="5860912"/>
            <a:chExt cx="15544800" cy="2501693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2CBF2E2C-8CCB-3712-5ABE-055968078071}"/>
                </a:ext>
              </a:extLst>
            </p:cNvPr>
            <p:cNvSpPr/>
            <p:nvPr/>
          </p:nvSpPr>
          <p:spPr>
            <a:xfrm>
              <a:off x="1371600" y="5860912"/>
              <a:ext cx="15544800" cy="2501693"/>
            </a:xfrm>
            <a:prstGeom prst="roundRect">
              <a:avLst>
                <a:gd name="adj" fmla="val 259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E161C5-383D-BED5-1B93-9E6C92F4B08E}"/>
                </a:ext>
              </a:extLst>
            </p:cNvPr>
            <p:cNvSpPr txBox="1"/>
            <p:nvPr/>
          </p:nvSpPr>
          <p:spPr>
            <a:xfrm>
              <a:off x="2596657" y="6293776"/>
              <a:ext cx="13057093" cy="15471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381000" algn="ctr">
                <a:lnSpc>
                  <a:spcPct val="1300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ko-KR" altLang="en-US" sz="32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의료진과의 의사소통이 어려워</a:t>
              </a:r>
            </a:p>
            <a:p>
              <a:pPr indent="381000" algn="ctr">
                <a:lnSpc>
                  <a:spcPct val="1300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ko-KR" altLang="en-US" sz="4000" b="1" kern="100" dirty="0">
                  <a:solidFill>
                    <a:srgbClr val="595EC0"/>
                  </a:solidFill>
                  <a:latin typeface="Malgun Gothic"/>
                  <a:ea typeface="Malgun Gothic"/>
                </a:rPr>
                <a:t>증상표현이 어려울 뿐 아니라</a:t>
              </a:r>
              <a:r>
                <a:rPr lang="en-US" altLang="ko-KR" sz="4000" dirty="0">
                  <a:solidFill>
                    <a:srgbClr val="595EC0"/>
                  </a:solidFill>
                  <a:latin typeface="Malgun Gothic"/>
                  <a:ea typeface="Malgun Gothic"/>
                  <a:cs typeface="Calibri"/>
                </a:rPr>
                <a:t> </a:t>
              </a:r>
              <a:r>
                <a:rPr lang="ko-KR" altLang="en-US" sz="4000" b="1" kern="100" dirty="0">
                  <a:solidFill>
                    <a:srgbClr val="595EC0"/>
                  </a:solidFill>
                  <a:latin typeface="Malgun Gothic"/>
                  <a:ea typeface="Malgun Gothic"/>
                </a:rPr>
                <a:t>진료시간 증가</a:t>
              </a:r>
              <a:endParaRPr lang="ko-KR" altLang="ko-KR" sz="4000" dirty="0">
                <a:solidFill>
                  <a:srgbClr val="595EC0"/>
                </a:solidFill>
                <a:latin typeface="Malgun Gothic"/>
                <a:ea typeface="Malgun Gothic"/>
                <a:cs typeface="Calibri"/>
              </a:endParaRPr>
            </a:p>
          </p:txBody>
        </p:sp>
      </p:grpSp>
      <p:pic>
        <p:nvPicPr>
          <p:cNvPr id="13" name="Object 32">
            <a:extLst>
              <a:ext uri="{FF2B5EF4-FFF2-40B4-BE49-F238E27FC236}">
                <a16:creationId xmlns:a16="http://schemas.microsoft.com/office/drawing/2014/main" id="{3E870539-103B-5679-70E3-FAE124C1C9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79195" t="-17827" b="-4"/>
          <a:stretch/>
        </p:blipFill>
        <p:spPr>
          <a:xfrm>
            <a:off x="2663381" y="2977375"/>
            <a:ext cx="337146" cy="246621"/>
          </a:xfrm>
          <a:prstGeom prst="rect">
            <a:avLst/>
          </a:prstGeom>
        </p:spPr>
      </p:pic>
      <p:pic>
        <p:nvPicPr>
          <p:cNvPr id="14" name="Object 32">
            <a:extLst>
              <a:ext uri="{FF2B5EF4-FFF2-40B4-BE49-F238E27FC236}">
                <a16:creationId xmlns:a16="http://schemas.microsoft.com/office/drawing/2014/main" id="{54DA14D4-74CC-66D9-991E-427D1E909B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79195" t="-17827" b="-4"/>
          <a:stretch/>
        </p:blipFill>
        <p:spPr>
          <a:xfrm>
            <a:off x="2663381" y="4671992"/>
            <a:ext cx="337146" cy="2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7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82930946-1EA3-4182-C4D9-CB7A52F0FAD7}"/>
              </a:ext>
            </a:extLst>
          </p:cNvPr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C18BE65C-702A-95F7-B398-C11F7DDB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A0EA3125-5D63-04F1-4834-4E60959F568F}"/>
              </a:ext>
            </a:extLst>
          </p:cNvPr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C1FE509D-2F02-13D6-454E-CE981CF1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8C46A8C-32B3-0B64-6BE3-C39A6E6D727E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631BE59E-09C1-8C3E-E360-487F0339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F3B6E7B9-EF35-1375-4C33-008B1BD8EEE6}"/>
              </a:ext>
            </a:extLst>
          </p:cNvPr>
          <p:cNvSpPr txBox="1"/>
          <p:nvPr/>
        </p:nvSpPr>
        <p:spPr>
          <a:xfrm>
            <a:off x="4362095" y="4931869"/>
            <a:ext cx="4400906" cy="11467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발생 원인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4CED0D00-ADA7-EC27-081D-97D05C23F90C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03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FF0604C-D666-2C05-A450-64117E6DB4CE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Why</a:t>
            </a:r>
            <a:endParaRPr lang="en-US" sz="6400" b="1" kern="0" spc="-4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7 ExtraBold" pitchFamily="34" charset="0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FA06F44-178C-A5A5-05F4-EB1A4AD1D5C2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80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ᅮ어 통번역 중간 발표" id="{3028CE24-B52A-D440-8C84-EF6A5181976E}" vid="{11BFFE13-C8C4-1547-B43E-785E5F897D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ᅮ어 통번역 중간 발표" id="{3028CE24-B52A-D440-8C84-EF6A5181976E}" vid="{7A08B952-058A-D14C-B01C-CED16A4540CC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705379-3a79-4721-8039-e37845870519">
      <Terms xmlns="http://schemas.microsoft.com/office/infopath/2007/PartnerControls"/>
    </lcf76f155ced4ddcb4097134ff3c332f>
    <TaxCatchAll xmlns="cd4c1131-4566-4492-bc83-9883a41b4b0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A6ACB53A2E06749B899148C7A7D2CE7" ma:contentTypeVersion="12" ma:contentTypeDescription="새 문서를 만듭니다." ma:contentTypeScope="" ma:versionID="d788cb38d71d58c8a9c10d72c4dc8d02">
  <xsd:schema xmlns:xsd="http://www.w3.org/2001/XMLSchema" xmlns:xs="http://www.w3.org/2001/XMLSchema" xmlns:p="http://schemas.microsoft.com/office/2006/metadata/properties" xmlns:ns2="22705379-3a79-4721-8039-e37845870519" xmlns:ns3="cd4c1131-4566-4492-bc83-9883a41b4b09" targetNamespace="http://schemas.microsoft.com/office/2006/metadata/properties" ma:root="true" ma:fieldsID="9e153cb7685fe0c380fd6ced21ed937d" ns2:_="" ns3:_="">
    <xsd:import namespace="22705379-3a79-4721-8039-e37845870519"/>
    <xsd:import namespace="cd4c1131-4566-4492-bc83-9883a41b4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05379-3a79-4721-8039-e37845870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c1131-4566-4492-bc83-9883a41b4b0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98e3e1b-6dca-4ed1-b220-3bd8c060267d}" ma:internalName="TaxCatchAll" ma:showField="CatchAllData" ma:web="cd4c1131-4566-4492-bc83-9883a41b4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3592D-62C8-4A48-93E1-4B577A4D6F6F}">
  <ds:schemaRefs>
    <ds:schemaRef ds:uri="bf82565b-7e8c-4e41-8fd2-7a761944fd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C53A21-F13F-4C62-8078-C66346F204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31A5E8-E081-4334-8D80-B8F7DE8B63D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4263</TotalTime>
  <Words>1134</Words>
  <Application>Microsoft Office PowerPoint</Application>
  <PresentationFormat>사용자 지정</PresentationFormat>
  <Paragraphs>352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Arial</vt:lpstr>
      <vt:lpstr>맑은 고딕</vt:lpstr>
      <vt:lpstr>Calibri</vt:lpstr>
      <vt:lpstr>맑은 고딕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[학부생]오현석</cp:lastModifiedBy>
  <cp:revision>7</cp:revision>
  <dcterms:created xsi:type="dcterms:W3CDTF">2022-10-10T21:28:29Z</dcterms:created>
  <dcterms:modified xsi:type="dcterms:W3CDTF">2022-10-19T11:19:49Z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0x0101003A6ACB53A2E06749B899148C7A7D2CE7</vt:lpwstr>
  </property>
</Properties>
</file>